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0" r:id="rId7"/>
    <p:sldId id="261" r:id="rId8"/>
    <p:sldId id="263" r:id="rId9"/>
    <p:sldId id="272" r:id="rId10"/>
    <p:sldId id="282" r:id="rId11"/>
    <p:sldId id="291" r:id="rId12"/>
    <p:sldId id="293" r:id="rId13"/>
    <p:sldId id="294" r:id="rId14"/>
    <p:sldId id="295" r:id="rId15"/>
    <p:sldId id="296" r:id="rId16"/>
    <p:sldId id="298" r:id="rId17"/>
    <p:sldId id="299" r:id="rId18"/>
    <p:sldId id="300" r:id="rId19"/>
    <p:sldId id="301" r:id="rId20"/>
    <p:sldId id="303" r:id="rId21"/>
    <p:sldId id="304" r:id="rId22"/>
    <p:sldId id="305" r:id="rId23"/>
    <p:sldId id="281" r:id="rId2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595"/>
  </p:normalViewPr>
  <p:slideViewPr>
    <p:cSldViewPr snapToGrid="0" snapToObjects="1">
      <p:cViewPr varScale="1">
        <p:scale>
          <a:sx n="86" d="100"/>
          <a:sy n="86" d="100"/>
        </p:scale>
        <p:origin x="1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F6436184-CA11-1A4A-84BB-D01C336F6254}"/>
              </a:ext>
            </a:extLst>
          </p:cNvPr>
          <p:cNvCxnSpPr/>
          <p:nvPr/>
        </p:nvCxnSpPr>
        <p:spPr>
          <a:xfrm>
            <a:off x="2417763" y="3529013"/>
            <a:ext cx="863758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/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3F92DA-88E7-1749-B71C-10C0B80E9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54C84474-AB52-F04F-9085-50CA11D3AA7B}" type="datetimeFigureOut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B7D91B-B44F-D249-A5CA-74EB74B4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6175" y="328613"/>
            <a:ext cx="4973638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1ED559-B14F-AF4C-9946-D22EA134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38275" y="798513"/>
            <a:ext cx="809625" cy="5048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4F5B9EDC-C916-8345-8ED0-65AD1D1C1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3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5">
            <a:extLst>
              <a:ext uri="{FF2B5EF4-FFF2-40B4-BE49-F238E27FC236}">
                <a16:creationId xmlns:a16="http://schemas.microsoft.com/office/drawing/2014/main" id="{2E1502D9-A669-D842-86F7-853EE2F6CECB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D74242-6038-0C4B-9E50-CDA99DCE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1A0E0E3D-D670-2E4B-AECA-9D30B4075531}" type="datetimeFigureOut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D26BDC-17B0-3D4C-9029-8F1262E71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89CD95-3D1E-E443-87FE-E660F0B1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AA1F49B4-36BE-144E-BD78-73EBDE777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4BF5D87E-19D6-DF44-86CD-E2C2C37B2791}"/>
              </a:ext>
            </a:extLst>
          </p:cNvPr>
          <p:cNvCxnSpPr/>
          <p:nvPr/>
        </p:nvCxnSpPr>
        <p:spPr>
          <a:xfrm>
            <a:off x="9439275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CEDA4C-C1CB-F54A-BB74-EEB88034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8209D4E-DBC2-3344-8024-08763F0D3F8E}" type="datetimeFigureOut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AA5DDE-257D-9C4F-BE1D-A8E402C7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5013BF-8D77-1E43-84D0-4456B709B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4F73DC3-A510-724F-A977-CCB9ABC82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2">
            <a:extLst>
              <a:ext uri="{FF2B5EF4-FFF2-40B4-BE49-F238E27FC236}">
                <a16:creationId xmlns:a16="http://schemas.microsoft.com/office/drawing/2014/main" id="{B93FC39F-F8F4-134A-BBD5-5B4107EDA3D2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DC0419-7B5E-334C-9073-3A1A21A8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1EAC6EE-6695-0447-9376-9F97A8271F1C}" type="datetimeFigureOut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A456CE-5131-FC40-A5BC-8E7C8480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DDBB5D-DEBA-D845-A5B9-1DF7327B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C35E6C37-36C3-D44A-8B52-E03D2EDE2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CE301010-0F63-BE45-9702-840961631EFA}"/>
              </a:ext>
            </a:extLst>
          </p:cNvPr>
          <p:cNvCxnSpPr/>
          <p:nvPr/>
        </p:nvCxnSpPr>
        <p:spPr>
          <a:xfrm>
            <a:off x="1454150" y="3805238"/>
            <a:ext cx="8631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7DEFCA-2909-4444-A990-19F5E3194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0AA01266-257A-8B4E-BB0F-1A2F6898D929}" type="datetimeFigureOut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4C3DC5-2828-6C47-801B-02529C76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51D6A3-0B78-5849-A12A-5A8DD3C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F157EFE2-E0C4-6847-8785-750261418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7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4">
            <a:extLst>
              <a:ext uri="{FF2B5EF4-FFF2-40B4-BE49-F238E27FC236}">
                <a16:creationId xmlns:a16="http://schemas.microsoft.com/office/drawing/2014/main" id="{CEA95CE8-A0CB-6B48-87FE-456152C1B3E2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81174E6-6300-664C-941C-7CE03B5E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84C4C2D-2DBE-9D4E-8478-C7334A9D621A}" type="datetimeFigureOut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0DA5B9A-675C-B446-9CBC-4C7FD5D75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3EE9970-E732-1749-A079-F2945E98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EA64BF0-FD9E-8447-A7F4-8B65F1DEE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5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9B5DB65F-290F-A848-B5E2-EEB97DAB2807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E22E4B6F-3624-D640-A168-D8947C4D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A84F21A-F123-1A47-BC82-43BCDA8AE3C4}" type="datetimeFigureOut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603FC84-8663-6D4F-B372-6A50CCB3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26A488B5-DFD1-CA47-A55D-89C8689A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ECEA813C-D114-E54C-B8F5-2654B35F8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7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4">
            <a:extLst>
              <a:ext uri="{FF2B5EF4-FFF2-40B4-BE49-F238E27FC236}">
                <a16:creationId xmlns:a16="http://schemas.microsoft.com/office/drawing/2014/main" id="{D6BBBC7F-7CC5-D94F-875E-F36963327AC4}"/>
              </a:ext>
            </a:extLst>
          </p:cNvPr>
          <p:cNvCxnSpPr/>
          <p:nvPr/>
        </p:nvCxnSpPr>
        <p:spPr>
          <a:xfrm>
            <a:off x="1454150" y="1847850"/>
            <a:ext cx="96075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B3E231D-7F68-C445-ACE4-F9BC7210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E69C93E8-E1C2-9545-A1F4-75A5989F3C19}" type="datetimeFigureOut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0782C56-CD30-824E-A89C-8107D9EF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263611-2637-CD40-BAB5-19960259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7D668B24-81EB-4B45-9055-F8EB4FD9E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7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72A3322-C0FD-524C-9B3E-CEA756A7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3C25-E4FB-114C-A94F-F6060E0E8E3A}" type="datetimeFigureOut">
              <a:rPr lang="en-US"/>
              <a:pPr>
                <a:defRPr/>
              </a:pPr>
              <a:t>12/5/19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8AA499-399A-8B4D-B77D-98CC8DD83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0F973A-E36A-D74C-B96A-7C01781D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35C5-CC32-424D-86BE-DAD7F07D4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6">
            <a:extLst>
              <a:ext uri="{FF2B5EF4-FFF2-40B4-BE49-F238E27FC236}">
                <a16:creationId xmlns:a16="http://schemas.microsoft.com/office/drawing/2014/main" id="{51D74CF3-146F-214F-B032-8A8F632373C1}"/>
              </a:ext>
            </a:extLst>
          </p:cNvPr>
          <p:cNvCxnSpPr/>
          <p:nvPr/>
        </p:nvCxnSpPr>
        <p:spPr>
          <a:xfrm>
            <a:off x="1447800" y="3205163"/>
            <a:ext cx="32702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AE57DB2-DD32-054C-839A-1B4C88DD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BEA9321E-955E-524F-9430-94F673435A54}" type="datetimeFigureOut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DD7E82F-8167-0A4C-82EB-1B490836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4604C1C-2D6D-4E4C-9A37-13DE817F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83176F0A-94FF-8840-B65E-85C297C9F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2A14A8BF-3A9E-2B45-BF27-1BD8C5BB1439}"/>
              </a:ext>
            </a:extLst>
          </p:cNvPr>
          <p:cNvGrpSpPr>
            <a:grpSpLocks/>
          </p:cNvGrpSpPr>
          <p:nvPr/>
        </p:nvGrpSpPr>
        <p:grpSpPr bwMode="auto">
          <a:xfrm>
            <a:off x="7477125" y="482600"/>
            <a:ext cx="4075113" cy="5148263"/>
            <a:chOff x="7477387" y="482170"/>
            <a:chExt cx="4074533" cy="5149101"/>
          </a:xfrm>
        </p:grpSpPr>
        <p:sp>
          <p:nvSpPr>
            <p:cNvPr id="6" name="Rectangle 17">
              <a:extLst>
                <a:ext uri="{FF2B5EF4-FFF2-40B4-BE49-F238E27FC236}">
                  <a16:creationId xmlns:a16="http://schemas.microsoft.com/office/drawing/2014/main" id="{F7A47F51-FCF3-424C-9B95-5EAD83FE560D}"/>
                </a:ext>
              </a:extLst>
            </p:cNvPr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89E7D857-BBF9-1A4B-AB56-8575A2A1864D}"/>
                </a:ext>
              </a:extLst>
            </p:cNvPr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30">
            <a:extLst>
              <a:ext uri="{FF2B5EF4-FFF2-40B4-BE49-F238E27FC236}">
                <a16:creationId xmlns:a16="http://schemas.microsoft.com/office/drawing/2014/main" id="{3628CDC4-A28D-884F-B1A1-C9C53B234369}"/>
              </a:ext>
            </a:extLst>
          </p:cNvPr>
          <p:cNvCxnSpPr/>
          <p:nvPr/>
        </p:nvCxnSpPr>
        <p:spPr>
          <a:xfrm>
            <a:off x="1447800" y="3143250"/>
            <a:ext cx="552767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9C5A571-02F8-8546-805E-11FFD7B9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7800" y="5470525"/>
            <a:ext cx="5527675" cy="319088"/>
          </a:xfrm>
        </p:spPr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fld id="{81233129-FC3A-0542-88FD-240BEC4203D4}" type="datetimeFigureOut">
              <a:rPr lang="en-US"/>
              <a:pPr>
                <a:defRPr/>
              </a:pPr>
              <a:t>12/5/19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E4769F1-3A42-4C4B-BAC6-E9BEE8248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47800" y="319088"/>
            <a:ext cx="55403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61F7DFA-DEEF-BC4A-B761-DFAD81BD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fld id="{259022B1-5CA1-EB4A-A5D9-1F8D1CE0E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F6E9F6-1AEC-D34F-A147-244CA3D79408}"/>
              </a:ext>
            </a:extLst>
          </p:cNvPr>
          <p:cNvSpPr/>
          <p:nvPr/>
        </p:nvSpPr>
        <p:spPr>
          <a:xfrm>
            <a:off x="0" y="2019300"/>
            <a:ext cx="12192000" cy="4106863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6">
            <a:extLst>
              <a:ext uri="{FF2B5EF4-FFF2-40B4-BE49-F238E27FC236}">
                <a16:creationId xmlns:a16="http://schemas.microsoft.com/office/drawing/2014/main" id="{CA69CC4D-D2C1-2842-85BD-22DF6DA7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163"/>
            <a:ext cx="12192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B3AA4-F492-FA4A-BED7-E4BF47F76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09B92CAC-354E-8B4E-BB54-ED26ACA0C5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975" y="2016125"/>
            <a:ext cx="960437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3F1-78E2-E243-B79C-C762DD3D7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4913" y="330200"/>
            <a:ext cx="350043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DE9D4E-9B21-4142-AD1B-646CA6A43E12}" type="datetimeFigureOut">
              <a:rPr lang="en-US"/>
              <a:pPr>
                <a:defRPr/>
              </a:pPr>
              <a:t>12/5/19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A2A77-69AC-884C-BE48-55F12F79C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0975" y="328613"/>
            <a:ext cx="5938838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dirty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6A715-C16F-F640-BBD4-9A676C7F3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798513"/>
            <a:ext cx="811213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b="0" i="0" smtClean="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EE4B61-EDA7-D348-8E5D-5B31F0772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21A595-6FEA-8743-ABFD-043E330AC0F3}"/>
              </a:ext>
            </a:extLst>
          </p:cNvPr>
          <p:cNvCxnSpPr/>
          <p:nvPr/>
        </p:nvCxnSpPr>
        <p:spPr>
          <a:xfrm>
            <a:off x="0" y="6127750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D21E4C-DE64-194A-BA7F-181D4CAD3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63" y="801688"/>
            <a:ext cx="8637587" cy="25415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/>
              <a:t>Смартфон в школе. Гигиенический аспект</a:t>
            </a: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4E213A-582B-BA49-B810-2F351718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825" y="3617913"/>
            <a:ext cx="8637588" cy="1941512"/>
          </a:xfrm>
        </p:spPr>
        <p:txBody>
          <a:bodyPr rtlCol="0">
            <a:normAutofit fontScale="9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900" b="1" cap="none" dirty="0">
                <a:solidFill>
                  <a:schemeClr val="accent5"/>
                </a:solidFill>
                <a:cs typeface="Times New Roman" panose="02020603050405020304" pitchFamily="18" charset="0"/>
              </a:rPr>
              <a:t>И. Ш. Мухаметзянов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900" b="1" cap="none" dirty="0">
                <a:solidFill>
                  <a:schemeClr val="accent5"/>
                </a:solidFill>
                <a:cs typeface="Times New Roman" panose="02020603050405020304" pitchFamily="18" charset="0"/>
              </a:rPr>
              <a:t>Лаборатория математического общего образования и информатизации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900" b="1" cap="none" dirty="0">
                <a:solidFill>
                  <a:schemeClr val="accent5"/>
                </a:solidFill>
                <a:cs typeface="Times New Roman" panose="02020603050405020304" pitchFamily="18" charset="0"/>
              </a:rPr>
              <a:t>ведущий научный сотрудник. </a:t>
            </a:r>
            <a:r>
              <a:rPr lang="ru-RU" sz="1900" b="1" cap="none" dirty="0" err="1">
                <a:solidFill>
                  <a:schemeClr val="accent5"/>
                </a:solidFill>
                <a:cs typeface="Times New Roman" panose="02020603050405020304" pitchFamily="18" charset="0"/>
              </a:rPr>
              <a:t>дмн</a:t>
            </a:r>
            <a:r>
              <a:rPr lang="ru-RU" sz="1900" b="1" cap="none" dirty="0">
                <a:solidFill>
                  <a:schemeClr val="accent5"/>
                </a:solidFill>
                <a:cs typeface="Times New Roman" panose="02020603050405020304" pitchFamily="18" charset="0"/>
              </a:rPr>
              <a:t>., профессор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900" b="1" cap="none" dirty="0">
                <a:solidFill>
                  <a:schemeClr val="accent5"/>
                </a:solidFill>
                <a:cs typeface="Times New Roman" panose="02020603050405020304" pitchFamily="18" charset="0"/>
              </a:rPr>
              <a:t>Институт стратегии развития образования Российской̆ академии образования Россия, 105062, Москва, ул. Макаренко, 5/16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21355-D550-C547-934F-FFB11576C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cs typeface="Times New Roman" panose="02020603050405020304" pitchFamily="18" charset="0"/>
              </a:rPr>
              <a:t>П.5</a:t>
            </a:r>
            <a:endParaRPr lang="ru-RU" dirty="0"/>
          </a:p>
        </p:txBody>
      </p:sp>
      <p:sp>
        <p:nvSpPr>
          <p:cNvPr id="31746" name="Объект 2">
            <a:extLst>
              <a:ext uri="{FF2B5EF4-FFF2-40B4-BE49-F238E27FC236}">
                <a16:creationId xmlns:a16="http://schemas.microsoft.com/office/drawing/2014/main" id="{F7326FE4-33FB-9C40-9CF1-628A259AC1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 dirty="0">
                <a:cs typeface="Times New Roman" panose="02020603050405020304" pitchFamily="18" charset="0"/>
              </a:rPr>
              <a:t>         Все наработки отечественной педагогической науки в части информатизации образования за последние десятилетия (не только сформулированные, но и апробированные и рекомендованные к применению) </a:t>
            </a:r>
            <a:r>
              <a:rPr lang="ru-RU" altLang="ru-RU" sz="2400" b="1" i="1" dirty="0">
                <a:cs typeface="Times New Roman" panose="02020603050405020304" pitchFamily="18" charset="0"/>
              </a:rPr>
              <a:t>реализовать невозможно</a:t>
            </a:r>
            <a:r>
              <a:rPr lang="ru-RU" altLang="ru-RU" sz="2400" dirty="0">
                <a:cs typeface="Times New Roman" panose="02020603050405020304" pitchFamily="18" charset="0"/>
              </a:rPr>
              <a:t>. Как </a:t>
            </a:r>
            <a:r>
              <a:rPr lang="ru-RU" altLang="ru-RU" sz="2400" b="1" i="1" dirty="0">
                <a:cs typeface="Times New Roman" panose="02020603050405020304" pitchFamily="18" charset="0"/>
              </a:rPr>
              <a:t>невозможно и обеспечить реально цифровое обучение</a:t>
            </a:r>
            <a:r>
              <a:rPr lang="ru-RU" altLang="ru-RU" dirty="0">
                <a:cs typeface="Times New Roman" panose="02020603050405020304" pitchFamily="18" charset="0"/>
              </a:rPr>
              <a:t>. Фактически система образования на сегодня не способна обеспечить кадры для цифровой экономики.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B6AD1-5EAB-7D4D-99C3-056C3BE6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Объект 2">
            <a:extLst>
              <a:ext uri="{FF2B5EF4-FFF2-40B4-BE49-F238E27FC236}">
                <a16:creationId xmlns:a16="http://schemas.microsoft.com/office/drawing/2014/main" id="{2F3EA73D-64B4-1C4E-BF7F-0074D35F36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800" b="1" dirty="0"/>
              <a:t>Здоровье</a:t>
            </a:r>
            <a:r>
              <a:rPr lang="ru-RU" altLang="ru-RU" sz="2800" dirty="0"/>
              <a:t>, по определению </a:t>
            </a:r>
            <a:r>
              <a:rPr lang="ru-RU" altLang="ru-RU" sz="2800" b="1" dirty="0"/>
              <a:t>Всемирной</a:t>
            </a:r>
            <a:r>
              <a:rPr lang="ru-RU" altLang="ru-RU" sz="2800" dirty="0"/>
              <a:t> </a:t>
            </a:r>
            <a:r>
              <a:rPr lang="ru-RU" altLang="ru-RU" sz="2800" b="1" dirty="0"/>
              <a:t>организации</a:t>
            </a:r>
            <a:r>
              <a:rPr lang="ru-RU" altLang="ru-RU" sz="2800" dirty="0"/>
              <a:t> </a:t>
            </a:r>
            <a:r>
              <a:rPr lang="ru-RU" altLang="ru-RU" sz="2800" b="1" dirty="0"/>
              <a:t>здравоохранения </a:t>
            </a:r>
            <a:r>
              <a:rPr lang="ru-RU" altLang="ru-RU" sz="2800" dirty="0"/>
              <a:t>– состояние полного физического, душевного и социального благополучия, а не только отсутствие болезней и физических дефектов</a:t>
            </a:r>
          </a:p>
        </p:txBody>
      </p:sp>
    </p:spTree>
    <p:extLst>
      <p:ext uri="{BB962C8B-B14F-4D97-AF65-F5344CB8AC3E}">
        <p14:creationId xmlns:p14="http://schemas.microsoft.com/office/powerpoint/2010/main" val="1606352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9F582-0648-704E-B7F7-5DB181D2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Социальное здоровье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078688-B9F2-BB4A-89F1-892FCC914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К наиболее уязвимой группе, в части влияния смартфонов на социальное здоровье, являются </a:t>
            </a:r>
            <a:r>
              <a:rPr lang="ru-RU" b="1" dirty="0"/>
              <a:t>лица в возрасте 18-30 лет. Женщины</a:t>
            </a:r>
            <a:r>
              <a:rPr lang="ru-RU" dirty="0"/>
              <a:t> используют смартфоны чаще и дольше чем мужчины, в три-четыре раза. </a:t>
            </a:r>
            <a:r>
              <a:rPr lang="ru-RU" b="1" dirty="0"/>
              <a:t>Чем моложе испытуемые</a:t>
            </a:r>
            <a:r>
              <a:rPr lang="ru-RU" dirty="0"/>
              <a:t>, тем больше они используют смартфоны как инструмент социальной коммуникации на ежедневной многократной и приоритетной основе. При этом коммуникация посредством смартфона </a:t>
            </a:r>
            <a:r>
              <a:rPr lang="ru-RU" b="1" dirty="0"/>
              <a:t>замещает прямую, очную, межличностную коммуникацию</a:t>
            </a:r>
            <a:r>
              <a:rPr lang="ru-RU" dirty="0"/>
              <a:t>. Рост </a:t>
            </a:r>
            <a:r>
              <a:rPr lang="ru-RU" b="1" dirty="0"/>
              <a:t>числа установленных сервисных приложений </a:t>
            </a:r>
            <a:r>
              <a:rPr lang="ru-RU" dirty="0"/>
              <a:t>приводит к сокращению потребности в прямой межличностной коммуникации и, фактически, исключает пользователя в некой части жизни социума [1]. </a:t>
            </a:r>
          </a:p>
          <a:p>
            <a:pPr marL="0" indent="0" algn="r">
              <a:buNone/>
            </a:pPr>
            <a:r>
              <a:rPr lang="ru-RU" sz="1000" dirty="0"/>
              <a:t>1. </a:t>
            </a:r>
            <a:r>
              <a:rPr lang="en-US" sz="1000" dirty="0"/>
              <a:t>Gladden, </a:t>
            </a:r>
            <a:r>
              <a:rPr lang="en-US" sz="1000" dirty="0" err="1"/>
              <a:t>D'Juan</a:t>
            </a:r>
            <a:r>
              <a:rPr lang="en-US" sz="1000" dirty="0"/>
              <a:t>, "The Effects of Smartphones on Social Lives: How They Affect Our Social Interactions and Attitudes" (2018). </a:t>
            </a:r>
            <a:r>
              <a:rPr lang="en-US" sz="1000" i="1" dirty="0"/>
              <a:t>OTS Master's Level Projects &amp; Papers</a:t>
            </a:r>
            <a:r>
              <a:rPr lang="en-US" sz="1000" dirty="0"/>
              <a:t>. 586. </a:t>
            </a:r>
            <a:br>
              <a:rPr lang="en-US" sz="1000" dirty="0"/>
            </a:br>
            <a:r>
              <a:rPr lang="en-US" sz="1000" dirty="0"/>
              <a:t>https://</a:t>
            </a:r>
            <a:r>
              <a:rPr lang="en-US" sz="1000" dirty="0" err="1"/>
              <a:t>digitalcommons.odu.edu</a:t>
            </a:r>
            <a:r>
              <a:rPr lang="en-US" sz="1000" dirty="0"/>
              <a:t>/</a:t>
            </a:r>
            <a:r>
              <a:rPr lang="en-US" sz="1000" dirty="0" err="1"/>
              <a:t>ots_masters_projects</a:t>
            </a:r>
            <a:r>
              <a:rPr lang="en-US" sz="1000" dirty="0"/>
              <a:t>/586. </a:t>
            </a:r>
            <a:r>
              <a:rPr lang="ru-RU" sz="1000" dirty="0"/>
              <a:t>(дата обращения: 27.11.2019).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1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E1E66-84D1-484E-BC8C-17167804C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Физическое здоровье </a:t>
            </a:r>
            <a:r>
              <a:rPr lang="ru-RU" sz="2000" dirty="0"/>
              <a:t>(костно-мышечная система)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BE879-187D-F34C-98B3-BDBFA9900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174" y="2016125"/>
            <a:ext cx="9953469" cy="3449638"/>
          </a:xfrm>
        </p:spPr>
        <p:txBody>
          <a:bodyPr/>
          <a:lstStyle/>
          <a:p>
            <a:pPr algn="just"/>
            <a:r>
              <a:rPr lang="ru-RU" dirty="0"/>
              <a:t>Наиболее разработаны вопросы влияния форм использования </a:t>
            </a:r>
            <a:r>
              <a:rPr lang="ru-RU" b="1" i="1" dirty="0"/>
              <a:t>смартфона на костно-мышечную систему </a:t>
            </a:r>
            <a:r>
              <a:rPr lang="ru-RU" dirty="0"/>
              <a:t>в части особенностей набора текста и позы, в которой чаще всего его используют. </a:t>
            </a:r>
          </a:p>
          <a:p>
            <a:pPr algn="just"/>
            <a:r>
              <a:rPr lang="ru-RU" dirty="0"/>
              <a:t>Для патологических состояний наиболее характерно формирование </a:t>
            </a:r>
            <a:r>
              <a:rPr lang="ru-RU" b="1" dirty="0"/>
              <a:t>болевых ощущений в шейно-плечевой области при наборе текста на экране смартфона </a:t>
            </a:r>
            <a:r>
              <a:rPr lang="ru-RU" dirty="0"/>
              <a:t>[1]. </a:t>
            </a:r>
          </a:p>
          <a:p>
            <a:pPr marL="0" indent="0" algn="r">
              <a:buNone/>
            </a:pPr>
            <a:r>
              <a:rPr lang="ru-RU" sz="1000" dirty="0"/>
              <a:t>1.</a:t>
            </a:r>
            <a:r>
              <a:rPr lang="en-US" sz="1000" dirty="0"/>
              <a:t> </a:t>
            </a:r>
            <a:r>
              <a:rPr lang="en-US" sz="1000" dirty="0" err="1"/>
              <a:t>Xie</a:t>
            </a:r>
            <a:r>
              <a:rPr lang="en-US" sz="1000" dirty="0"/>
              <a:t> Y, Szeto GP, Dai J, Madeleine P. A comparison of muscle activity in using touchscreen smartphone among young people with and without chronic neck-shoulder pain. Ergonomics. 2016;59(1):61–72. doi:10.1080/00140139.2015.1056237 </a:t>
            </a:r>
            <a:endParaRPr lang="ru-RU" sz="1000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2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1B636-16B0-F04E-9535-0063172D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799085"/>
          </a:xfrm>
        </p:spPr>
        <p:txBody>
          <a:bodyPr/>
          <a:lstStyle/>
          <a:p>
            <a:r>
              <a:rPr lang="ru-RU" dirty="0"/>
              <a:t>Физическое здоровье </a:t>
            </a:r>
            <a:r>
              <a:rPr lang="ru-RU" sz="2000" dirty="0"/>
              <a:t>(костно-мышечная система)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172CF-A6D0-C142-B823-45C9B8158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Для набора текста на смартфоне, в основном, используются большие пальцы кисти руки, один или оба. </a:t>
            </a:r>
          </a:p>
          <a:p>
            <a:pPr algn="just"/>
            <a:r>
              <a:rPr lang="ru-RU" dirty="0"/>
              <a:t>При наборе текста на экране смартфона, как и при наборе текста на клавиатуре обычного ПК, происходит деформация срединного нерва в запястном канале, что приводит к развитию синдрома запястного канала (CTS). Болевые ощущения в шее и спине прямо коррелируют с размером экрана смартфона</a:t>
            </a:r>
            <a:r>
              <a:rPr lang="en-US" dirty="0"/>
              <a:t> [1].</a:t>
            </a:r>
            <a:endParaRPr lang="ru-RU" dirty="0"/>
          </a:p>
          <a:p>
            <a:pPr marL="0" indent="0" algn="r">
              <a:buNone/>
            </a:pPr>
            <a:r>
              <a:rPr lang="ru-RU" sz="1000" dirty="0"/>
              <a:t>1. </a:t>
            </a:r>
            <a:r>
              <a:rPr lang="en-US" sz="1000" dirty="0"/>
              <a:t>Kim HJ; DH, Kim JS. The relationship between smartphone use and subjective musculoskeletal symptoms and university students. J Phys </a:t>
            </a:r>
            <a:r>
              <a:rPr lang="en-US" sz="1000" dirty="0" err="1"/>
              <a:t>Ther</a:t>
            </a:r>
            <a:r>
              <a:rPr lang="en-US" sz="1000" dirty="0"/>
              <a:t> Sci. 2015;27(3):575–579. doi:10.1589/jpts.27.575. </a:t>
            </a:r>
            <a:endParaRPr lang="ru-RU" sz="1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84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F0AA2-9EFA-0A4E-AD2D-CC895CDB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Физическое здоровье </a:t>
            </a:r>
            <a:r>
              <a:rPr lang="ru-RU" sz="2000" dirty="0"/>
              <a:t>(Зрение)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99899-56B5-C848-B2B7-32A262788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При рассмотрении влияния смартфона на зрение можно отметить, что время </a:t>
            </a:r>
            <a:r>
              <a:rPr lang="ru-RU" b="1" dirty="0"/>
              <a:t>постоянного использования смартфона </a:t>
            </a:r>
            <a:r>
              <a:rPr lang="ru-RU" dirty="0"/>
              <a:t>больше, чем традиционного ПК. </a:t>
            </a:r>
            <a:endParaRPr lang="en-US" dirty="0"/>
          </a:p>
          <a:p>
            <a:pPr algn="just"/>
            <a:r>
              <a:rPr lang="ru-RU" dirty="0"/>
              <a:t>Чем дольше пользователь смотрит на экран смартфона, тем более прогрессивный характер приобретают нарушения зрения [1]. Чрезмерное (</a:t>
            </a:r>
            <a:r>
              <a:rPr lang="ru-RU" b="1" dirty="0"/>
              <a:t>более 2 часов ежедневно</a:t>
            </a:r>
            <a:r>
              <a:rPr lang="ru-RU" dirty="0"/>
              <a:t>) и непрерывное более 2-х часов одномоментно приводит к развитию у пользователя слезотечения, чувства жжения, формирования воспалительных состояний. </a:t>
            </a:r>
          </a:p>
          <a:p>
            <a:pPr marL="0" indent="0" algn="r">
              <a:buNone/>
            </a:pPr>
            <a:r>
              <a:rPr lang="en-US" sz="1000" dirty="0"/>
              <a:t>1. Kim J, Hwang Y, Kang S, et al. Association between Exposure to Smartphones and Ocular Health in Adolescents. </a:t>
            </a:r>
            <a:r>
              <a:rPr lang="ru-RU" sz="1000" dirty="0" err="1"/>
              <a:t>Ophthalmic</a:t>
            </a:r>
            <a:r>
              <a:rPr lang="ru-RU" sz="1000" dirty="0"/>
              <a:t> </a:t>
            </a:r>
            <a:r>
              <a:rPr lang="ru-RU" sz="1000" dirty="0" err="1"/>
              <a:t>Epidemiol</a:t>
            </a:r>
            <a:r>
              <a:rPr lang="ru-RU" sz="1000" dirty="0"/>
              <a:t>. </a:t>
            </a:r>
            <a:r>
              <a:rPr lang="en-US" sz="1000" dirty="0"/>
              <a:t>2016;23(4):269–276. doi:10.3109/09286586.2015.1136652. </a:t>
            </a:r>
            <a:endParaRPr lang="ru-RU" sz="1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09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D7418-8F31-2846-8423-65561982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Физическое здоровье </a:t>
            </a:r>
            <a:r>
              <a:rPr lang="ru-RU" sz="2000" dirty="0"/>
              <a:t>(Зрение)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18FC40-F815-F442-8E15-B1F3577EA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87" y="1304144"/>
            <a:ext cx="11047751" cy="4161619"/>
          </a:xfrm>
        </p:spPr>
        <p:txBody>
          <a:bodyPr/>
          <a:lstStyle/>
          <a:p>
            <a:pPr algn="just"/>
            <a:r>
              <a:rPr lang="ru-RU" dirty="0"/>
              <a:t>Для пользователей смартфонов, в большей степени чем с традиционными видео-дисплейными терминалами, характерно развитие </a:t>
            </a:r>
            <a:r>
              <a:rPr lang="ru-RU" b="1" dirty="0"/>
              <a:t>синдрома «сухого глаза» </a:t>
            </a:r>
            <a:r>
              <a:rPr lang="ru-RU" dirty="0"/>
              <a:t>[</a:t>
            </a:r>
            <a:r>
              <a:rPr lang="en-US" dirty="0"/>
              <a:t>1</a:t>
            </a:r>
            <a:r>
              <a:rPr lang="ru-RU" dirty="0"/>
              <a:t>]. </a:t>
            </a:r>
          </a:p>
          <a:p>
            <a:pPr algn="just"/>
            <a:r>
              <a:rPr lang="ru-RU" dirty="0"/>
              <a:t>Это обусловлено изменением расстояния от экрана смартфона до глаз пользователя в сравнении с традиционным монитором и, соответственно, изменением аккомодации, недостаточностью конвергенции и снижению частоты мигания глаз [2]. </a:t>
            </a:r>
          </a:p>
          <a:p>
            <a:pPr algn="just"/>
            <a:r>
              <a:rPr lang="ru-RU" dirty="0"/>
              <a:t>Развитие синдрома зависит от суточной длительности использования смартфона [</a:t>
            </a:r>
            <a:r>
              <a:rPr lang="en-US" dirty="0"/>
              <a:t>3</a:t>
            </a:r>
            <a:r>
              <a:rPr lang="ru-RU" dirty="0"/>
              <a:t>]. </a:t>
            </a:r>
          </a:p>
          <a:p>
            <a:pPr algn="just"/>
            <a:r>
              <a:rPr lang="ru-RU" dirty="0"/>
              <a:t>При прекращении его использования в течение 4 недель отмечается улучшение как субъективной симптоматики, так и объективных признаков [</a:t>
            </a:r>
            <a:r>
              <a:rPr lang="en-US" dirty="0"/>
              <a:t>4</a:t>
            </a:r>
            <a:r>
              <a:rPr lang="ru-RU" dirty="0"/>
              <a:t>]. </a:t>
            </a:r>
            <a:endParaRPr lang="en-US" dirty="0"/>
          </a:p>
          <a:p>
            <a:pPr marL="0" indent="0" algn="r">
              <a:buNone/>
            </a:pPr>
            <a:r>
              <a:rPr lang="en-US" sz="1000" dirty="0"/>
              <a:t>1</a:t>
            </a:r>
            <a:r>
              <a:rPr lang="ru-RU" sz="1000" dirty="0"/>
              <a:t>. </a:t>
            </a:r>
            <a:r>
              <a:rPr lang="en-US" sz="1000" dirty="0" err="1"/>
              <a:t>McAtamney</a:t>
            </a:r>
            <a:r>
              <a:rPr lang="en-US" sz="1000" dirty="0"/>
              <a:t> L, Nigel Corlett E. RULA: a survey method for the investigation of work-related upper limb disorders. Appl Ergon. 1993;24(2):91–99. doi:10.1016/0003-6870(93)90080-s.</a:t>
            </a:r>
            <a:endParaRPr lang="ru-RU" sz="1000" dirty="0"/>
          </a:p>
          <a:p>
            <a:pPr marL="0" indent="0" algn="r">
              <a:buNone/>
            </a:pPr>
            <a:r>
              <a:rPr lang="ru-RU" sz="1000" dirty="0"/>
              <a:t>2. </a:t>
            </a:r>
            <a:r>
              <a:rPr lang="en-US" sz="1000" dirty="0"/>
              <a:t>Jaiswal S, Asper L, Long J, Lee A, Harrison K, </a:t>
            </a:r>
            <a:r>
              <a:rPr lang="en-US" sz="1000" dirty="0" err="1"/>
              <a:t>Golebiowski</a:t>
            </a:r>
            <a:r>
              <a:rPr lang="en-US" sz="1000" dirty="0"/>
              <a:t> B. Ocular and visual discomfort associated with smartphones, tablets and computers: what we do and do not know. Clin Exp </a:t>
            </a:r>
            <a:r>
              <a:rPr lang="en-US" sz="1000" dirty="0" err="1"/>
              <a:t>Optom</a:t>
            </a:r>
            <a:r>
              <a:rPr lang="en-US" sz="1000" dirty="0"/>
              <a:t>. 2019;102(5):463–477. doi:10.1111/cxo.12851. </a:t>
            </a:r>
            <a:endParaRPr lang="ru-RU" sz="1000" dirty="0"/>
          </a:p>
          <a:p>
            <a:pPr marL="0" indent="0" algn="r">
              <a:buNone/>
            </a:pPr>
            <a:r>
              <a:rPr lang="ru-RU" sz="1000" dirty="0"/>
              <a:t>3. </a:t>
            </a:r>
            <a:r>
              <a:rPr lang="en-US" sz="1000" dirty="0"/>
              <a:t>Choi JH, Li Y, Kim SH, et al. The influences of smartphone use on the status of the tear film and ocular surface. </a:t>
            </a:r>
            <a:r>
              <a:rPr lang="ru-RU" sz="1000" dirty="0" err="1"/>
              <a:t>PLoS</a:t>
            </a:r>
            <a:r>
              <a:rPr lang="ru-RU" sz="1000" dirty="0"/>
              <a:t> </a:t>
            </a:r>
            <a:r>
              <a:rPr lang="ru-RU" sz="1000" dirty="0" err="1"/>
              <a:t>One</a:t>
            </a:r>
            <a:r>
              <a:rPr lang="ru-RU" sz="1000" dirty="0"/>
              <a:t>. 2018;13(10):e0206541. </a:t>
            </a:r>
            <a:r>
              <a:rPr lang="en-US" sz="1000" dirty="0"/>
              <a:t>Published 2018 Oct 31. doi:10.1371/journal.pone.0206541.</a:t>
            </a:r>
            <a:endParaRPr lang="ru-RU" sz="1000" dirty="0"/>
          </a:p>
          <a:p>
            <a:pPr marL="0" indent="0" algn="r">
              <a:buNone/>
            </a:pPr>
            <a:r>
              <a:rPr lang="ru-RU" sz="1000" dirty="0"/>
              <a:t>4. </a:t>
            </a:r>
            <a:r>
              <a:rPr lang="en-US" sz="1000" dirty="0"/>
              <a:t>Moon JH, Kim KW, Moon NJ. Smartphone use is a risk factor for pediatric dry eye disease according to region and age: a case control study. </a:t>
            </a:r>
            <a:r>
              <a:rPr lang="ru-RU" sz="1000" dirty="0"/>
              <a:t>BMC </a:t>
            </a:r>
            <a:r>
              <a:rPr lang="ru-RU" sz="1000" dirty="0" err="1"/>
              <a:t>Ophthalmol</a:t>
            </a:r>
            <a:r>
              <a:rPr lang="ru-RU" sz="1000" dirty="0"/>
              <a:t>. 2016;16(1):188. </a:t>
            </a:r>
            <a:r>
              <a:rPr lang="ru-RU" sz="1000" dirty="0" err="1"/>
              <a:t>Published</a:t>
            </a:r>
            <a:r>
              <a:rPr lang="ru-RU" sz="1000" dirty="0"/>
              <a:t> 2016 </a:t>
            </a:r>
            <a:r>
              <a:rPr lang="ru-RU" sz="1000" dirty="0" err="1"/>
              <a:t>Oct</a:t>
            </a:r>
            <a:r>
              <a:rPr lang="ru-RU" sz="1000" dirty="0"/>
              <a:t> 28. doi:10.1186/s12886-016-0364-4</a:t>
            </a:r>
            <a:r>
              <a:rPr lang="en-US" sz="1000" dirty="0"/>
              <a:t>.</a:t>
            </a:r>
            <a:endParaRPr lang="ru-RU" sz="1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95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FEA80-6F55-0140-A349-8744A259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4"/>
            <a:ext cx="9604375" cy="587374"/>
          </a:xfrm>
        </p:spPr>
        <p:txBody>
          <a:bodyPr/>
          <a:lstStyle/>
          <a:p>
            <a:r>
              <a:rPr lang="ru-RU" dirty="0"/>
              <a:t>Физическое здоровье </a:t>
            </a:r>
            <a:r>
              <a:rPr lang="ru-RU" sz="2000" dirty="0"/>
              <a:t>(гигиенический аспект)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EB7DE-9044-7D49-A317-B598BEF41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56" y="1392238"/>
            <a:ext cx="11377533" cy="4888641"/>
          </a:xfrm>
        </p:spPr>
        <p:txBody>
          <a:bodyPr/>
          <a:lstStyle/>
          <a:p>
            <a:r>
              <a:rPr lang="ru-RU" dirty="0"/>
              <a:t>Смартфон, как и мобильный телефон, представляет собой </a:t>
            </a:r>
            <a:r>
              <a:rPr lang="ru-RU" b="1" dirty="0"/>
              <a:t>наиболее бактериально загрязненный предмет</a:t>
            </a:r>
            <a:r>
              <a:rPr lang="ru-RU" dirty="0"/>
              <a:t> в жизни современного человека.</a:t>
            </a:r>
          </a:p>
          <a:p>
            <a:pPr algn="just"/>
            <a:r>
              <a:rPr lang="ru-RU" dirty="0"/>
              <a:t>По последним исследованиям в России обсемененность телефонов варьирует в зависимости от типа телефона и пола владельца. У девушек бактериальная контаминация на поверхности телефонов оказалась выше. Контаминация </a:t>
            </a:r>
            <a:r>
              <a:rPr lang="ru-RU" b="1" dirty="0"/>
              <a:t>кишечной палочки выявлена почти в 9% случаев</a:t>
            </a:r>
            <a:r>
              <a:rPr lang="ru-RU" dirty="0"/>
              <a:t>, что характерно для фекального загрязнения и потенциально опасно в части кишечных инфекций при использовании телефонов в процессе приема пищи [1;2]. </a:t>
            </a:r>
          </a:p>
          <a:p>
            <a:r>
              <a:rPr lang="ru-RU" dirty="0"/>
              <a:t>В 9-25% случаев телефоны загрязнены патогенными бактериями [11]. </a:t>
            </a:r>
          </a:p>
          <a:p>
            <a:pPr marL="0" indent="0" algn="r">
              <a:buNone/>
            </a:pPr>
            <a:endParaRPr lang="ru-RU" sz="1000" dirty="0"/>
          </a:p>
          <a:p>
            <a:pPr marL="0" indent="0" algn="r">
              <a:buNone/>
            </a:pPr>
            <a:r>
              <a:rPr lang="ru-RU" sz="1000" dirty="0"/>
              <a:t>1. </a:t>
            </a:r>
            <a:r>
              <a:rPr lang="ru-RU" sz="1000" dirty="0" err="1"/>
              <a:t>Пунченко</a:t>
            </a:r>
            <a:r>
              <a:rPr lang="ru-RU" sz="1000" dirty="0"/>
              <a:t> О.Е. Сотовый телефон как показатель личной гигиены // Здоровье – основа человеческого потенциала: проблемы и пути их решения. 2014. №1. URL: </a:t>
            </a:r>
            <a:r>
              <a:rPr lang="ru-RU" sz="1000" dirty="0" err="1"/>
              <a:t>https</a:t>
            </a:r>
            <a:r>
              <a:rPr lang="ru-RU" sz="1000" dirty="0"/>
              <a:t>://</a:t>
            </a:r>
            <a:r>
              <a:rPr lang="ru-RU" sz="1000" dirty="0" err="1"/>
              <a:t>cyberleninka.ru</a:t>
            </a:r>
            <a:r>
              <a:rPr lang="ru-RU" sz="1000" dirty="0"/>
              <a:t>/</a:t>
            </a:r>
            <a:r>
              <a:rPr lang="ru-RU" sz="1000" dirty="0" err="1"/>
              <a:t>article</a:t>
            </a:r>
            <a:r>
              <a:rPr lang="ru-RU" sz="1000" dirty="0"/>
              <a:t>/</a:t>
            </a:r>
            <a:r>
              <a:rPr lang="ru-RU" sz="1000" dirty="0" err="1"/>
              <a:t>n</a:t>
            </a:r>
            <a:r>
              <a:rPr lang="ru-RU" sz="1000" dirty="0"/>
              <a:t>/</a:t>
            </a:r>
            <a:r>
              <a:rPr lang="ru-RU" sz="1000" dirty="0" err="1"/>
              <a:t>sotovyy-telefon-kak-pokazatel-lichnoy-gigieny</a:t>
            </a:r>
            <a:r>
              <a:rPr lang="ru-RU" sz="1000" dirty="0"/>
              <a:t> (дата обращения: 27.11.2019).</a:t>
            </a:r>
          </a:p>
          <a:p>
            <a:pPr marL="0" indent="0" algn="r">
              <a:buNone/>
            </a:pPr>
            <a:r>
              <a:rPr lang="ru-RU" sz="1000" dirty="0"/>
              <a:t>2. </a:t>
            </a:r>
            <a:r>
              <a:rPr lang="en-US" sz="1000" dirty="0" err="1"/>
              <a:t>Kõljalg</a:t>
            </a:r>
            <a:r>
              <a:rPr lang="en-US" sz="1000" dirty="0"/>
              <a:t> S, </a:t>
            </a:r>
            <a:r>
              <a:rPr lang="en-US" sz="1000" dirty="0" err="1"/>
              <a:t>Mändar</a:t>
            </a:r>
            <a:r>
              <a:rPr lang="en-US" sz="1000" dirty="0"/>
              <a:t> R, </a:t>
            </a:r>
            <a:r>
              <a:rPr lang="en-US" sz="1000" dirty="0" err="1"/>
              <a:t>Sõber</a:t>
            </a:r>
            <a:r>
              <a:rPr lang="en-US" sz="1000" dirty="0"/>
              <a:t> T, </a:t>
            </a:r>
            <a:r>
              <a:rPr lang="en-US" sz="1000" dirty="0" err="1"/>
              <a:t>Rööp</a:t>
            </a:r>
            <a:r>
              <a:rPr lang="en-US" sz="1000" dirty="0"/>
              <a:t> T, </a:t>
            </a:r>
            <a:r>
              <a:rPr lang="en-US" sz="1000" dirty="0" err="1"/>
              <a:t>Mändar</a:t>
            </a:r>
            <a:r>
              <a:rPr lang="en-US" sz="1000" dirty="0"/>
              <a:t> R. High level bacterial contamination of secondary school students' mobile phones. Germs. 2017;7(2):73–77. Published 2017 Jun 1. doi:10.18683/germs.2017.1111,</a:t>
            </a:r>
            <a:endParaRPr lang="ru-RU" sz="1000" dirty="0"/>
          </a:p>
          <a:p>
            <a:pPr marL="0" indent="0" algn="r">
              <a:buNone/>
            </a:pPr>
            <a:r>
              <a:rPr lang="ru-RU" sz="1000" dirty="0"/>
              <a:t>3. </a:t>
            </a:r>
            <a:r>
              <a:rPr lang="en-US" sz="1000" dirty="0"/>
              <a:t>Brady RR, </a:t>
            </a:r>
            <a:r>
              <a:rPr lang="en-US" sz="1000" dirty="0" err="1"/>
              <a:t>Verran</a:t>
            </a:r>
            <a:r>
              <a:rPr lang="en-US" sz="1000" dirty="0"/>
              <a:t> J, </a:t>
            </a:r>
            <a:r>
              <a:rPr lang="en-US" sz="1000" dirty="0" err="1"/>
              <a:t>Damani</a:t>
            </a:r>
            <a:r>
              <a:rPr lang="en-US" sz="1000" dirty="0"/>
              <a:t> NN, Gibb AP. Review of mobile communication devices as potential reservoirs of nosocomial pathogens. J Hosp Infect. 2009;71(4):295–300. </a:t>
            </a:r>
            <a:r>
              <a:rPr lang="en-US" sz="1000" dirty="0" err="1"/>
              <a:t>doi</a:t>
            </a:r>
            <a:r>
              <a:rPr lang="en-US" sz="1000" dirty="0"/>
              <a:t>: 10.1016/</a:t>
            </a:r>
            <a:r>
              <a:rPr lang="en-US" sz="1000" dirty="0" err="1"/>
              <a:t>j.jhin</a:t>
            </a:r>
            <a:r>
              <a:rPr lang="en-US" sz="1000" dirty="0"/>
              <a:t>. 2008.12.009.</a:t>
            </a:r>
            <a:endParaRPr lang="ru-RU" sz="1000" dirty="0"/>
          </a:p>
          <a:p>
            <a:pPr marL="0" indent="0" algn="r">
              <a:buNone/>
            </a:pPr>
            <a:endParaRPr lang="ru-RU" sz="1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126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C9CD8-8D83-2746-BA2F-8D545539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4"/>
            <a:ext cx="9604375" cy="587374"/>
          </a:xfrm>
        </p:spPr>
        <p:txBody>
          <a:bodyPr/>
          <a:lstStyle/>
          <a:p>
            <a:r>
              <a:rPr lang="ru-RU" dirty="0"/>
              <a:t>Физическое здоровье </a:t>
            </a:r>
            <a:r>
              <a:rPr lang="ru-RU" sz="2000" dirty="0"/>
              <a:t>(гигиенический аспект)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6312A-8FF4-5343-B3F7-073EA9A25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558977"/>
            <a:ext cx="9604375" cy="3906786"/>
          </a:xfrm>
        </p:spPr>
        <p:txBody>
          <a:bodyPr/>
          <a:lstStyle/>
          <a:p>
            <a:pPr algn="just"/>
            <a:r>
              <a:rPr lang="ru-RU" dirty="0"/>
              <a:t>В ряде случаев встречается </a:t>
            </a:r>
            <a:r>
              <a:rPr lang="ru-RU" b="1" dirty="0"/>
              <a:t>обсеменение золотистым стафилококком</a:t>
            </a:r>
            <a:r>
              <a:rPr lang="ru-RU" dirty="0"/>
              <a:t>, что может вызывать, при повреждении кожных покровов инфицирование и нагноение, </a:t>
            </a:r>
            <a:r>
              <a:rPr lang="ru-RU" b="1" dirty="0"/>
              <a:t>инфекциях верхних дыхательных путей, пневмонии, сепсисе </a:t>
            </a:r>
            <a:r>
              <a:rPr lang="ru-RU" dirty="0"/>
              <a:t>и прочих страданиях. Данная форма легко передается от человека к человеку. Загрязнение происходит как при передаче телефона в другие руки, так и использование его загрязненными руками, например, в постели, в туалете, в транспорте, в магазине, в автомобиле и т.д. Дополнительным негативным фактором является повреждение проницаемости кожных покровов по действием RF-EMF излучения телефона, что значительно облегчает инфицирование человека [1]. </a:t>
            </a:r>
          </a:p>
          <a:p>
            <a:pPr marL="0" indent="0" algn="r">
              <a:buNone/>
            </a:pPr>
            <a:r>
              <a:rPr lang="ru-RU" sz="1000" dirty="0"/>
              <a:t>1.</a:t>
            </a:r>
            <a:r>
              <a:rPr lang="en-US" sz="1000" dirty="0"/>
              <a:t> Crabtree DPE, Herrera BJ, Kang S. The response of human bacteria to static magnetic field and radiofrequency electromagnetic field. J Microbiol. 2017;55(10):809–815. doi:10.1007/s12275-017-7208-7.</a:t>
            </a:r>
            <a:endParaRPr lang="ru-RU" sz="1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639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FCEC9-3C06-8946-96C5-0F2F3E68C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4"/>
            <a:ext cx="9604375" cy="587374"/>
          </a:xfrm>
        </p:spPr>
        <p:txBody>
          <a:bodyPr/>
          <a:lstStyle/>
          <a:p>
            <a:r>
              <a:rPr lang="ru-RU" dirty="0"/>
              <a:t>Физическое здоровье </a:t>
            </a:r>
            <a:r>
              <a:rPr lang="ru-RU" sz="2000" dirty="0"/>
              <a:t>(гигиенический аспект)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9E6C0C-9AA3-B245-AF26-AFC5E63E4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528" y="1558976"/>
            <a:ext cx="10972799" cy="481184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Нельзя говорить о том, что пользователи мобильных телефонов и смартфонов полностью неграмотны в части обеспечения их чистоты.</a:t>
            </a:r>
          </a:p>
          <a:p>
            <a:r>
              <a:rPr lang="ru-RU" dirty="0"/>
              <a:t> 92% людей знают об этом, но только </a:t>
            </a:r>
            <a:r>
              <a:rPr lang="ru-RU" b="1" dirty="0"/>
              <a:t>38% дезинфицируют </a:t>
            </a:r>
            <a:r>
              <a:rPr lang="ru-RU" dirty="0"/>
              <a:t>их хотя бы раз в неделю [1].</a:t>
            </a:r>
          </a:p>
          <a:p>
            <a:r>
              <a:rPr lang="ru-RU" dirty="0"/>
              <a:t>В качестве таковых могут быть </a:t>
            </a:r>
            <a:r>
              <a:rPr lang="ru-RU" b="1" dirty="0"/>
              <a:t>влажные антибактериальные салфетки </a:t>
            </a:r>
            <a:r>
              <a:rPr lang="ru-RU" dirty="0"/>
              <a:t>при протирании ими телефона от одного раза в день до одного раза в неделю по данным разных источников. Возможно использование 70% изопропилового спирта [2]. </a:t>
            </a:r>
          </a:p>
          <a:p>
            <a:r>
              <a:rPr lang="ru-RU" dirty="0"/>
              <a:t>Возможно </a:t>
            </a:r>
            <a:r>
              <a:rPr lang="ru-RU" b="1" dirty="0"/>
              <a:t>использование ультрафиолетовых стерилизаторов и специализированных устройств </a:t>
            </a:r>
            <a:r>
              <a:rPr lang="ru-RU" dirty="0"/>
              <a:t>дезинфекторов, например, зарядное устройство с функцией стерилизации </a:t>
            </a:r>
            <a:r>
              <a:rPr lang="ru-RU" dirty="0" err="1"/>
              <a:t>PhoneSoap</a:t>
            </a:r>
            <a:r>
              <a:rPr lang="ru-RU" dirty="0"/>
              <a:t> 3 и прочие.</a:t>
            </a:r>
          </a:p>
          <a:p>
            <a:pPr marL="0" indent="0" algn="r">
              <a:buNone/>
            </a:pPr>
            <a:r>
              <a:rPr lang="ru-RU" sz="1000" dirty="0"/>
              <a:t>1.</a:t>
            </a:r>
            <a:r>
              <a:rPr lang="en-US" sz="1000" dirty="0"/>
              <a:t> </a:t>
            </a:r>
            <a:r>
              <a:rPr lang="en-US" sz="1000" dirty="0" err="1"/>
              <a:t>Beckstrom</a:t>
            </a:r>
            <a:r>
              <a:rPr lang="en-US" sz="1000" dirty="0"/>
              <a:t> AC, </a:t>
            </a:r>
            <a:r>
              <a:rPr lang="en-US" sz="1000" dirty="0" err="1"/>
              <a:t>Cleman</a:t>
            </a:r>
            <a:r>
              <a:rPr lang="en-US" sz="1000" dirty="0"/>
              <a:t> PE, Cassis-Ghavami FL, </a:t>
            </a:r>
            <a:r>
              <a:rPr lang="en-US" sz="1000" dirty="0" err="1"/>
              <a:t>Kamitsuka</a:t>
            </a:r>
            <a:r>
              <a:rPr lang="en-US" sz="1000" dirty="0"/>
              <a:t> MD. (2013). Surveillance study of bacterial contamination of the parent's cell phone in the NICU and the effectiveness of an anti-microbial gel in reducing transmission to the hands. J </a:t>
            </a:r>
            <a:r>
              <a:rPr lang="en-US" sz="1000" dirty="0" err="1"/>
              <a:t>Perinatol</a:t>
            </a:r>
            <a:r>
              <a:rPr lang="en-US" sz="1000" dirty="0"/>
              <a:t>. 33(12):960–963. doi:10.1038/jp.2013.108.</a:t>
            </a:r>
            <a:endParaRPr lang="ru-RU" sz="1000" dirty="0"/>
          </a:p>
          <a:p>
            <a:pPr marL="0" indent="0" algn="r">
              <a:buNone/>
            </a:pPr>
            <a:r>
              <a:rPr lang="ru-RU" sz="1000" dirty="0"/>
              <a:t>2. </a:t>
            </a:r>
            <a:r>
              <a:rPr lang="en-US" sz="1000" dirty="0"/>
              <a:t>Singh S, Acharya S, Bhat M, Rao SK, </a:t>
            </a:r>
            <a:r>
              <a:rPr lang="en-US" sz="1000" dirty="0" err="1"/>
              <a:t>Pentapati</a:t>
            </a:r>
            <a:r>
              <a:rPr lang="en-US" sz="1000" dirty="0"/>
              <a:t> KC. Mobile phone hygiene: potential risks posed by use in the clinics of an Indian dental school. J Dent Educ</a:t>
            </a:r>
            <a:r>
              <a:rPr lang="ru-RU" sz="1000" dirty="0"/>
              <a:t>. 2010;74(10):1153–1158. </a:t>
            </a:r>
          </a:p>
          <a:p>
            <a:pPr marL="0" indent="0" algn="r">
              <a:buNone/>
            </a:pP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2477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99A28D-D53B-EB45-8559-B03DEBDF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Аннотация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FA08CF-E444-264A-AEF1-0B7AFB08F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15" y="1704181"/>
            <a:ext cx="7022465" cy="2867820"/>
          </a:xfrm>
        </p:spPr>
        <p:txBody>
          <a:bodyPr rtlCol="0">
            <a:normAutofit fontScale="62500" lnSpcReduction="20000"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/>
              <a:t>	</a:t>
            </a:r>
            <a:r>
              <a:rPr lang="ru-RU" sz="2300" i="1" dirty="0"/>
              <a:t>Приоритетный </a:t>
            </a:r>
            <a:r>
              <a:rPr lang="ru-RU" sz="2300" b="1" i="1" dirty="0"/>
              <a:t>проект “Современная цифровая образовательная среда в Российской̆ Федерации”</a:t>
            </a:r>
            <a:r>
              <a:rPr lang="ru-RU" sz="2300" i="1" dirty="0"/>
              <a:t> направлен на широкое внедрение современных ИКТ в образовательную систему. В то же время наблюдается </a:t>
            </a:r>
            <a:r>
              <a:rPr lang="ru-RU" sz="2300" b="1" i="1" dirty="0"/>
              <a:t>заметный̆ дисбаланс между количеством обучаемых, использующих современные технологии, и количеством преподавателей̆, готовых проводить такое обучение</a:t>
            </a:r>
            <a:r>
              <a:rPr lang="ru-RU" sz="2300" i="1" dirty="0"/>
              <a:t>. Только 16 % последних готовы создавать и использовать цифровые ресурсы в образовательных целях. Кроме того, зачастую оценивается только </a:t>
            </a:r>
            <a:r>
              <a:rPr lang="ru-RU" sz="2300" b="1" i="1" dirty="0"/>
              <a:t>цифровая среда образовательной̆ организации, хотя в цифровом образовании фактическое обучение также происходит вне нее.</a:t>
            </a:r>
            <a:r>
              <a:rPr lang="ru-RU" sz="2300" i="1" dirty="0"/>
              <a:t> Вопросы влияния ИКТ на здоровье пользователя не рассматриваются в рамках масштабных популяционных исследований, что является и достаточно сложным с учетом краткости периода информатизации жизни общества.</a:t>
            </a:r>
            <a:endParaRPr lang="ru-RU" sz="2300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E6CB21-BD5C-6C4E-8932-228681869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880" y="1441449"/>
            <a:ext cx="4023677" cy="26241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B182E-CDA1-0D46-AD90-F87F81D9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/>
              <a:t>Запрет на использование мобильных телефонов в образовательных организациях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34A93DC-C695-194A-B2CB-BD74F3017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754" y="1854200"/>
            <a:ext cx="2437689" cy="34496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BAC5C8-DEAA-734C-9693-0419B3BE5D5E}"/>
              </a:ext>
            </a:extLst>
          </p:cNvPr>
          <p:cNvSpPr/>
          <p:nvPr/>
        </p:nvSpPr>
        <p:spPr>
          <a:xfrm>
            <a:off x="6265889" y="3105834"/>
            <a:ext cx="47894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об использовании средств мобильной связи в общеобразовательных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126422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B8AE-D0A5-404F-A4FD-6231269C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Запрет на использование мобильных телефонов в образовательных организациях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5917B4-AC08-DF4C-8B02-509B859E8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66" y="2016125"/>
            <a:ext cx="11047749" cy="3449638"/>
          </a:xfrm>
        </p:spPr>
        <p:txBody>
          <a:bodyPr/>
          <a:lstStyle/>
          <a:p>
            <a:pPr algn="just"/>
            <a:r>
              <a:rPr lang="ru-RU" dirty="0"/>
              <a:t>Франции, появившиеся как часть предвыборной программы Э. </a:t>
            </a:r>
            <a:r>
              <a:rPr lang="ru-RU" dirty="0" err="1"/>
              <a:t>Макрона</a:t>
            </a:r>
            <a:r>
              <a:rPr lang="ru-RU" dirty="0"/>
              <a:t>  и реализованные в 2018 года в форме прямого запрета на использование смартфонов и иных электронных устройств в процессе уроков и на территории образовательной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24800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A6930-7A9A-014B-8CCD-8EC87E4A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Запрет на использование мобильных телефонов в образовательных организациях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0110EB-240B-3E41-BE87-FEF5A46DF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Республика Таджикистан, где в Законе «Об образовании» от 2004 г. (г. 2, ст. 26. «...Во всех видах образовательных учреждений, независимо от организационно-правовых форм (за исключением учреждений высшего профессионального образования и послевузовского профессионального учреждения) запрещается ношение и использование мобильных телефонов. В учреждениях высшего профессионального образования и послевузовского профессионального учреждения студенту, докторанту, аспиранту, соискателю и преподавателю запрещается пользоваться мобильным телефоном во время учебного процесса.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538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23FF4-CAFC-A340-AD90-805063A0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Times New Roman" panose="02020603050405020304" pitchFamily="18" charset="0"/>
              </a:rPr>
              <a:t>post scriptum 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48130" name="Объект 2">
            <a:extLst>
              <a:ext uri="{FF2B5EF4-FFF2-40B4-BE49-F238E27FC236}">
                <a16:creationId xmlns:a16="http://schemas.microsoft.com/office/drawing/2014/main" id="{282091C0-5E2C-384E-AE52-E6C590486C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Чистота — залог здоровья,</a:t>
            </a:r>
            <a:br>
              <a:rPr lang="ru-RU" dirty="0"/>
            </a:br>
            <a:r>
              <a:rPr lang="ru-RU" dirty="0"/>
              <a:t>Чистота нужна везде:</a:t>
            </a:r>
            <a:br>
              <a:rPr lang="ru-RU" dirty="0"/>
            </a:br>
            <a:r>
              <a:rPr lang="ru-RU" dirty="0"/>
              <a:t>Дома, в школе, на работе,</a:t>
            </a:r>
            <a:br>
              <a:rPr lang="ru-RU" dirty="0"/>
            </a:br>
            <a:r>
              <a:rPr lang="ru-RU" dirty="0"/>
              <a:t>И на суше, и в воде.</a:t>
            </a:r>
          </a:p>
          <a:p>
            <a:pPr algn="ctr"/>
            <a:r>
              <a:rPr lang="ru-RU" dirty="0"/>
              <a:t>Руки с мылом надо мыть,</a:t>
            </a:r>
            <a:br>
              <a:rPr lang="ru-RU" dirty="0"/>
            </a:br>
            <a:r>
              <a:rPr lang="ru-RU" dirty="0"/>
              <a:t>Чтоб здоровенькими быть.</a:t>
            </a:r>
            <a:br>
              <a:rPr lang="ru-RU" dirty="0"/>
            </a:br>
            <a:r>
              <a:rPr lang="ru-RU" dirty="0"/>
              <a:t>Чтоб микробам жизнь не дать,</a:t>
            </a:r>
            <a:br>
              <a:rPr lang="ru-RU" dirty="0"/>
            </a:br>
            <a:r>
              <a:rPr lang="ru-RU" dirty="0"/>
              <a:t>Руки в рот не надо брать.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588C2-A1D9-3A48-86C9-5AE2C17E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cs typeface="Times New Roman" panose="02020603050405020304" pitchFamily="18" charset="0"/>
              </a:rPr>
              <a:t>Мобильные устройства и мобильный интернет в 2019 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99700-DED8-934B-A431-5E96DFC4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dirty="0">
                <a:cs typeface="Times New Roman" panose="02020603050405020304" pitchFamily="18" charset="0"/>
              </a:rPr>
              <a:t>В России  на 2019 год 109,6 миллионов интернет-пользователей или уровень проникновения интернета 76% и проводят в интернете в среднем 6 час. 29 мин. в день. На сегодня средний пользователь мобильного интернета имеет 1,73 мобильных устройства (например, смартфон и планшет).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1300" dirty="0">
              <a:highlight>
                <a:srgbClr val="FFFF00"/>
              </a:highlight>
              <a:cs typeface="Times New Roman" panose="02020603050405020304" pitchFamily="18" charset="0"/>
            </a:endParaRP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ru-RU" sz="1300" dirty="0">
                <a:cs typeface="Times New Roman" panose="02020603050405020304" pitchFamily="18" charset="0"/>
              </a:rPr>
              <a:t>1. Вся статистика интернета на 2019 год – в мире и в России. </a:t>
            </a:r>
            <a:r>
              <a:rPr lang="ru-RU" sz="1300" dirty="0" err="1">
                <a:cs typeface="Times New Roman" panose="02020603050405020304" pitchFamily="18" charset="0"/>
              </a:rPr>
              <a:t>https</a:t>
            </a:r>
            <a:r>
              <a:rPr lang="ru-RU" sz="1300" dirty="0">
                <a:cs typeface="Times New Roman" panose="02020603050405020304" pitchFamily="18" charset="0"/>
              </a:rPr>
              <a:t>://</a:t>
            </a:r>
            <a:r>
              <a:rPr lang="ru-RU" sz="1300" dirty="0" err="1">
                <a:cs typeface="Times New Roman" panose="02020603050405020304" pitchFamily="18" charset="0"/>
              </a:rPr>
              <a:t>www.web-canape.ru</a:t>
            </a:r>
            <a:r>
              <a:rPr lang="ru-RU" sz="1300" dirty="0">
                <a:cs typeface="Times New Roman" panose="02020603050405020304" pitchFamily="18" charset="0"/>
              </a:rPr>
              <a:t>/</a:t>
            </a:r>
            <a:r>
              <a:rPr lang="ru-RU" sz="1300" dirty="0" err="1">
                <a:cs typeface="Times New Roman" panose="02020603050405020304" pitchFamily="18" charset="0"/>
              </a:rPr>
              <a:t>business</a:t>
            </a:r>
            <a:r>
              <a:rPr lang="ru-RU" sz="1300" dirty="0">
                <a:cs typeface="Times New Roman" panose="02020603050405020304" pitchFamily="18" charset="0"/>
              </a:rPr>
              <a:t>/vsya-statistika-interneta-na-2019-god-v-mire-i-v-rossii/].  (дата обращения: 11.07.2019).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300" dirty="0"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20C8F-1866-AF41-8A1E-2ACC6F06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cs typeface="Times New Roman" panose="02020603050405020304" pitchFamily="18" charset="0"/>
              </a:rPr>
              <a:t>Мобильные устройства и мобильный интернет в 2019 году (2)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A0AC22-A95B-6948-9448-6911D662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cs typeface="Times New Roman" panose="02020603050405020304" pitchFamily="18" charset="0"/>
              </a:rPr>
              <a:t>По данным сайта </a:t>
            </a:r>
            <a:r>
              <a:rPr lang="ru-RU" sz="2400" dirty="0" err="1">
                <a:cs typeface="Times New Roman" panose="02020603050405020304" pitchFamily="18" charset="0"/>
              </a:rPr>
              <a:t>Kaspersky.ru</a:t>
            </a:r>
            <a:r>
              <a:rPr lang="ru-RU" sz="2400" dirty="0">
                <a:cs typeface="Times New Roman" panose="02020603050405020304" pitchFamily="18" charset="0"/>
              </a:rPr>
              <a:t> на 2016 год постоянно в режиме </a:t>
            </a:r>
            <a:r>
              <a:rPr lang="ru-RU" sz="2400" b="1" i="1" dirty="0">
                <a:cs typeface="Times New Roman" panose="02020603050405020304" pitchFamily="18" charset="0"/>
              </a:rPr>
              <a:t>онлайн находятся более половины подростков </a:t>
            </a:r>
            <a:r>
              <a:rPr lang="ru-RU" sz="2400" dirty="0">
                <a:cs typeface="Times New Roman" panose="02020603050405020304" pitchFamily="18" charset="0"/>
              </a:rPr>
              <a:t>(14-16 лет) России (68%). И 56% несовершеннолетних пользователей в России говорят, </a:t>
            </a:r>
            <a:r>
              <a:rPr lang="ru-RU" sz="2400" i="1" u="sng" dirty="0">
                <a:cs typeface="Times New Roman" panose="02020603050405020304" pitchFamily="18" charset="0"/>
              </a:rPr>
              <a:t>что не могут обойтись без него </a:t>
            </a:r>
            <a:r>
              <a:rPr lang="ru-RU" sz="2400" dirty="0">
                <a:cs typeface="Times New Roman" panose="02020603050405020304" pitchFamily="18" charset="0"/>
              </a:rPr>
              <a:t>[1].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000" dirty="0">
                <a:cs typeface="Times New Roman" panose="02020603050405020304" pitchFamily="18" charset="0"/>
              </a:rPr>
              <a:t>1. 56% детей постоянно в Сети: Россия обгоняет Европу и США по показателю интернет-увлеченности. URL: </a:t>
            </a:r>
            <a:r>
              <a:rPr lang="ru-RU" sz="1000" u="sng" dirty="0">
                <a:cs typeface="Times New Roman" panose="02020603050405020304" pitchFamily="18" charset="0"/>
              </a:rPr>
              <a:t>https://www.kaspersky.ru/about/press-releases/2016_news-12-05-16</a:t>
            </a:r>
            <a:r>
              <a:rPr lang="ru-RU" sz="1000" dirty="0">
                <a:cs typeface="Times New Roman" panose="02020603050405020304" pitchFamily="18" charset="0"/>
              </a:rPr>
              <a:t>]. (дата обращения: 11.07.2019).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9EB0-9844-6E45-9E31-8EAB3977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cs typeface="Times New Roman" panose="02020603050405020304" pitchFamily="18" charset="0"/>
              </a:rPr>
              <a:t>Мобильные устройства и мобильный интернет в 2019 году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8369C4-80F0-8B48-8AC4-3BFF1A774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cs typeface="Times New Roman" panose="02020603050405020304" pitchFamily="18" charset="0"/>
              </a:rPr>
              <a:t>По некоторым данным более 60% подростков признают наличие у себя </a:t>
            </a:r>
            <a:r>
              <a:rPr lang="ru-RU" sz="2400" b="1" i="1" dirty="0">
                <a:cs typeface="Times New Roman" panose="02020603050405020304" pitchFamily="18" charset="0"/>
              </a:rPr>
              <a:t>зависимости от смартфонов</a:t>
            </a:r>
            <a:r>
              <a:rPr lang="ru-RU" sz="2400" dirty="0">
                <a:cs typeface="Times New Roman" panose="02020603050405020304" pitchFamily="18" charset="0"/>
              </a:rPr>
              <a:t>, а 65%  используют </a:t>
            </a:r>
            <a:r>
              <a:rPr lang="ru-RU" sz="2400" b="1" i="1" dirty="0">
                <a:cs typeface="Times New Roman" panose="02020603050405020304" pitchFamily="18" charset="0"/>
              </a:rPr>
              <a:t>исключительно его</a:t>
            </a:r>
            <a:r>
              <a:rPr lang="ru-RU" sz="2400" dirty="0">
                <a:cs typeface="Times New Roman" panose="02020603050405020304" pitchFamily="18" charset="0"/>
              </a:rPr>
              <a:t> для коммуникации со своими сверстниками.  27% населения признает смартфон в качестве </a:t>
            </a:r>
            <a:r>
              <a:rPr lang="ru-RU" sz="2400" b="1" i="1" dirty="0">
                <a:cs typeface="Times New Roman" panose="02020603050405020304" pitchFamily="18" charset="0"/>
              </a:rPr>
              <a:t>приоритетного и единственного  средства </a:t>
            </a:r>
            <a:r>
              <a:rPr lang="ru-RU" sz="2400" dirty="0">
                <a:cs typeface="Times New Roman" panose="02020603050405020304" pitchFamily="18" charset="0"/>
              </a:rPr>
              <a:t>межличностной коммуникации [1].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000" dirty="0">
                <a:cs typeface="Times New Roman" panose="02020603050405020304" pitchFamily="18" charset="0"/>
              </a:rPr>
              <a:t>1.</a:t>
            </a:r>
            <a:r>
              <a:rPr lang="en-US" sz="1000" dirty="0">
                <a:cs typeface="Times New Roman" panose="02020603050405020304" pitchFamily="18" charset="0"/>
              </a:rPr>
              <a:t> Sarwar, M., Rahim, </a:t>
            </a:r>
            <a:r>
              <a:rPr lang="ru-RU" sz="1000" dirty="0">
                <a:cs typeface="Times New Roman" panose="02020603050405020304" pitchFamily="18" charset="0"/>
              </a:rPr>
              <a:t>Т</a:t>
            </a:r>
            <a:r>
              <a:rPr lang="en-US" sz="1000" dirty="0">
                <a:cs typeface="Times New Roman" panose="02020603050405020304" pitchFamily="18" charset="0"/>
              </a:rPr>
              <a:t>. (2013). Impact of Smartphone on Society. European Journal of Scientific Research. </a:t>
            </a:r>
            <a:r>
              <a:rPr lang="ru-RU" sz="1000" dirty="0" err="1">
                <a:cs typeface="Times New Roman" panose="02020603050405020304" pitchFamily="18" charset="0"/>
              </a:rPr>
              <a:t>Vol</a:t>
            </a:r>
            <a:r>
              <a:rPr lang="ru-RU" sz="1000" dirty="0">
                <a:cs typeface="Times New Roman" panose="02020603050405020304" pitchFamily="18" charset="0"/>
              </a:rPr>
              <a:t>. 98 </a:t>
            </a:r>
            <a:r>
              <a:rPr lang="ru-RU" sz="1000" dirty="0" err="1">
                <a:cs typeface="Times New Roman" panose="02020603050405020304" pitchFamily="18" charset="0"/>
              </a:rPr>
              <a:t>No</a:t>
            </a:r>
            <a:r>
              <a:rPr lang="ru-RU" sz="1000" dirty="0">
                <a:cs typeface="Times New Roman" panose="02020603050405020304" pitchFamily="18" charset="0"/>
              </a:rPr>
              <a:t> 2 </a:t>
            </a:r>
            <a:r>
              <a:rPr lang="ru-RU" sz="1000" dirty="0" err="1">
                <a:cs typeface="Times New Roman" panose="02020603050405020304" pitchFamily="18" charset="0"/>
              </a:rPr>
              <a:t>March</a:t>
            </a:r>
            <a:r>
              <a:rPr lang="ru-RU" sz="1000" dirty="0">
                <a:cs typeface="Times New Roman" panose="02020603050405020304" pitchFamily="18" charset="0"/>
              </a:rPr>
              <a:t>, 2013, </a:t>
            </a:r>
            <a:r>
              <a:rPr lang="ru-RU" sz="1000" dirty="0" err="1">
                <a:cs typeface="Times New Roman" panose="02020603050405020304" pitchFamily="18" charset="0"/>
              </a:rPr>
              <a:t>pp</a:t>
            </a:r>
            <a:r>
              <a:rPr lang="ru-RU" sz="1000" dirty="0">
                <a:cs typeface="Times New Roman" panose="02020603050405020304" pitchFamily="18" charset="0"/>
              </a:rPr>
              <a:t>. 216-226.6. </a:t>
            </a:r>
            <a:r>
              <a:rPr lang="ru-RU" sz="1000" b="1" dirty="0">
                <a:cs typeface="Times New Roman" panose="02020603050405020304" pitchFamily="18" charset="0"/>
              </a:rPr>
              <a:t>DOI:</a:t>
            </a:r>
            <a:r>
              <a:rPr lang="ru-RU" sz="1000" dirty="0">
                <a:cs typeface="Times New Roman" panose="02020603050405020304" pitchFamily="18" charset="0"/>
              </a:rPr>
              <a:t> 10.12691/education-3-2-18.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5ED9A-BB5A-FF45-99F3-3A739B7B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601663"/>
            <a:ext cx="9604375" cy="10493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cs typeface="Times New Roman" panose="02020603050405020304" pitchFamily="18" charset="0"/>
              </a:rPr>
              <a:t>П</a:t>
            </a:r>
            <a:r>
              <a:rPr lang="en-US" dirty="0">
                <a:cs typeface="Times New Roman" panose="02020603050405020304" pitchFamily="18" charset="0"/>
              </a:rPr>
              <a:t>.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1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21506" name="Объект 2">
            <a:extLst>
              <a:ext uri="{FF2B5EF4-FFF2-40B4-BE49-F238E27FC236}">
                <a16:creationId xmlns:a16="http://schemas.microsoft.com/office/drawing/2014/main" id="{679FA96E-1340-7D43-AC89-6E8079AE94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3812" y="1484000"/>
            <a:ext cx="9604375" cy="3890000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ru-RU" dirty="0"/>
              <a:t>	Неожиданное для системы современного Российского образования препятствие в части </a:t>
            </a:r>
            <a:r>
              <a:rPr lang="ru-RU" b="1" i="1" dirty="0"/>
              <a:t>скудности знаний детей в части информационных технологий </a:t>
            </a:r>
            <a:r>
              <a:rPr lang="ru-RU" dirty="0"/>
              <a:t>при активном использовании их в социальных коммуникациях [1]. </a:t>
            </a:r>
            <a:r>
              <a:rPr lang="ru-RU" altLang="ru-RU" sz="2400" dirty="0">
                <a:cs typeface="Times New Roman" panose="02020603050405020304" pitchFamily="18" charset="0"/>
              </a:rPr>
              <a:t>	</a:t>
            </a:r>
          </a:p>
          <a:p>
            <a:pPr marL="457200" lvl="1" indent="0" algn="just">
              <a:buNone/>
            </a:pPr>
            <a:r>
              <a:rPr lang="ru-RU" dirty="0"/>
              <a:t>	«Информатика» и итоговой аттестации. Средний бал в 2019 году 62,4 (диапазон 57-72 балла). Всего сдавали ЕГЭ 750 тыс. учащихся.  Из них информатику сдавали </a:t>
            </a:r>
            <a:r>
              <a:rPr lang="ru-RU" b="1" i="1" dirty="0"/>
              <a:t>90 тыс. учащихся</a:t>
            </a:r>
            <a:r>
              <a:rPr lang="ru-RU" dirty="0"/>
              <a:t> [2]. Знания иных учащихся в части информационных технологий неизвестно. Возможно содержание предмета не столь актуально для обучаемых, сколько для обучающих, если таковые вообще есть в конкретной ОО [3]. 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457200" lvl="1" indent="0" algn="r">
              <a:buNone/>
            </a:pPr>
            <a:r>
              <a:rPr lang="ru-RU" sz="1000" dirty="0"/>
              <a:t>1. Мухаметзянов И.Ш. Смартфон в школе. Цифровизация образования. </a:t>
            </a:r>
            <a:r>
              <a:rPr lang="ru-RU" sz="1000" i="1" dirty="0"/>
              <a:t>Информатизация образования и науки</a:t>
            </a:r>
            <a:r>
              <a:rPr lang="ru-RU" sz="1000" dirty="0"/>
              <a:t>. 2019. № 4 (44). С. 32-38</a:t>
            </a:r>
            <a:r>
              <a:rPr lang="en-US" sz="1000" dirty="0"/>
              <a:t>.</a:t>
            </a:r>
            <a:endParaRPr lang="ru-RU" sz="1000" dirty="0"/>
          </a:p>
          <a:p>
            <a:pPr marL="0" lvl="0" indent="0" algn="r">
              <a:buNone/>
            </a:pPr>
            <a:r>
              <a:rPr lang="ru-RU" sz="1000" dirty="0"/>
              <a:t>2. Итоги сдачи ЕГЭ 2019 года. Баллы по предметам. Выводы. URL:</a:t>
            </a:r>
            <a:r>
              <a:rPr lang="en-US" sz="1000" dirty="0"/>
              <a:t>https</a:t>
            </a:r>
            <a:r>
              <a:rPr lang="ru-RU" sz="1000" dirty="0"/>
              <a:t>://</a:t>
            </a:r>
            <a:r>
              <a:rPr lang="en-US" sz="1000" dirty="0" err="1"/>
              <a:t>obrmos</a:t>
            </a:r>
            <a:r>
              <a:rPr lang="ru-RU" sz="1000" dirty="0"/>
              <a:t>.</a:t>
            </a:r>
            <a:r>
              <a:rPr lang="en-US" sz="1000" dirty="0"/>
              <a:t>ru</a:t>
            </a:r>
            <a:r>
              <a:rPr lang="ru-RU" sz="1000" dirty="0"/>
              <a:t>/</a:t>
            </a:r>
            <a:r>
              <a:rPr lang="en-US" sz="1000" dirty="0"/>
              <a:t>go</a:t>
            </a:r>
            <a:r>
              <a:rPr lang="ru-RU" sz="1000" dirty="0"/>
              <a:t>/</a:t>
            </a:r>
            <a:r>
              <a:rPr lang="en-US" sz="1000" dirty="0"/>
              <a:t>go</a:t>
            </a:r>
            <a:r>
              <a:rPr lang="ru-RU" sz="1000" dirty="0"/>
              <a:t>_</a:t>
            </a:r>
            <a:r>
              <a:rPr lang="en-US" sz="1000" dirty="0" err="1"/>
              <a:t>scool</a:t>
            </a:r>
            <a:r>
              <a:rPr lang="ru-RU" sz="1000" dirty="0"/>
              <a:t>/</a:t>
            </a:r>
            <a:r>
              <a:rPr lang="en-US" sz="1000" dirty="0"/>
              <a:t>Articles</a:t>
            </a:r>
            <a:r>
              <a:rPr lang="ru-RU" sz="1000" dirty="0"/>
              <a:t>/</a:t>
            </a:r>
            <a:r>
              <a:rPr lang="en-US" sz="1000" dirty="0"/>
              <a:t>go</a:t>
            </a:r>
            <a:r>
              <a:rPr lang="ru-RU" sz="1000" dirty="0"/>
              <a:t>_</a:t>
            </a:r>
            <a:r>
              <a:rPr lang="en-US" sz="1000" dirty="0"/>
              <a:t>school</a:t>
            </a:r>
            <a:r>
              <a:rPr lang="ru-RU" sz="1000" dirty="0"/>
              <a:t>_</a:t>
            </a:r>
            <a:r>
              <a:rPr lang="en-US" sz="1000" dirty="0" err="1"/>
              <a:t>itogi</a:t>
            </a:r>
            <a:r>
              <a:rPr lang="ru-RU" sz="1000" dirty="0"/>
              <a:t>_</a:t>
            </a:r>
            <a:r>
              <a:rPr lang="en-US" sz="1000" dirty="0" err="1"/>
              <a:t>ege</a:t>
            </a:r>
            <a:r>
              <a:rPr lang="ru-RU" sz="1000" dirty="0"/>
              <a:t>_2019.</a:t>
            </a:r>
            <a:r>
              <a:rPr lang="en-US" sz="1000" dirty="0"/>
              <a:t>html</a:t>
            </a:r>
            <a:r>
              <a:rPr lang="ru-RU" sz="1000" dirty="0"/>
              <a:t>. (дата обращения: 11.10.2019).</a:t>
            </a:r>
          </a:p>
          <a:p>
            <a:pPr marL="0" lvl="0" indent="0" algn="r">
              <a:buNone/>
            </a:pPr>
            <a:r>
              <a:rPr lang="ru-RU" sz="1000" dirty="0"/>
              <a:t>3. Российским школам больше всего не хватает учителей математики и английского языка. </a:t>
            </a:r>
            <a:r>
              <a:rPr lang="ru-RU" sz="1000" dirty="0" err="1"/>
              <a:t>URL:https</a:t>
            </a:r>
            <a:r>
              <a:rPr lang="ru-RU" sz="1000" dirty="0"/>
              <a:t>://</a:t>
            </a:r>
            <a:r>
              <a:rPr lang="ru-RU" sz="1000" dirty="0" err="1"/>
              <a:t>tass.ru</a:t>
            </a:r>
            <a:r>
              <a:rPr lang="ru-RU" sz="1000" dirty="0"/>
              <a:t>/</a:t>
            </a:r>
            <a:r>
              <a:rPr lang="ru-RU" sz="1000" dirty="0" err="1"/>
              <a:t>obschestvo</a:t>
            </a:r>
            <a:r>
              <a:rPr lang="ru-RU" sz="1000" dirty="0"/>
              <a:t>/6324637. (дата обращения: 11.</a:t>
            </a:r>
            <a:r>
              <a:rPr lang="en-US" sz="1000" dirty="0"/>
              <a:t>10</a:t>
            </a:r>
            <a:r>
              <a:rPr lang="ru-RU" sz="1000" dirty="0"/>
              <a:t>.2019).</a:t>
            </a:r>
          </a:p>
          <a:p>
            <a:pPr lvl="1" algn="r">
              <a:buFont typeface="+mj-lt"/>
              <a:buAutoNum type="arabicPeriod"/>
            </a:pPr>
            <a:endParaRPr lang="ru-RU" sz="1000" dirty="0"/>
          </a:p>
          <a:p>
            <a:pPr marL="800100" lvl="1" indent="-342900" algn="just">
              <a:buAutoNum type="arabicPeriod"/>
            </a:pPr>
            <a:endParaRPr lang="ru-RU" dirty="0"/>
          </a:p>
          <a:p>
            <a:pPr marL="457200" lvl="1" indent="0" algn="just">
              <a:buNone/>
            </a:pPr>
            <a:endParaRPr lang="ru-RU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7C1C9-5C67-AE4F-93DD-DD083C8D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cs typeface="Times New Roman" panose="02020603050405020304" pitchFamily="18" charset="0"/>
              </a:rPr>
              <a:t>п</a:t>
            </a:r>
            <a:r>
              <a:rPr lang="en-US" dirty="0">
                <a:cs typeface="Times New Roman" panose="02020603050405020304" pitchFamily="18" charset="0"/>
              </a:rPr>
              <a:t>.2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C3F800-5617-4D4F-862F-132B22A12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75" y="1854200"/>
            <a:ext cx="9604375" cy="3849688"/>
          </a:xfrm>
        </p:spPr>
        <p:txBody>
          <a:bodyPr rtlCol="0">
            <a:normAutofit fontScale="92500"/>
          </a:bodyPr>
          <a:lstStyle/>
          <a:p>
            <a:pPr marL="457200" lvl="1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cs typeface="Times New Roman" panose="02020603050405020304" pitchFamily="18" charset="0"/>
              </a:rPr>
              <a:t>	</a:t>
            </a:r>
            <a:r>
              <a:rPr lang="ru-RU" sz="2400" dirty="0">
                <a:cs typeface="Times New Roman" panose="02020603050405020304" pitchFamily="18" charset="0"/>
              </a:rPr>
              <a:t>Использование сайтов социальных сетей — это один из </a:t>
            </a:r>
            <a:r>
              <a:rPr lang="ru-RU" sz="2400" b="1" i="1" dirty="0">
                <a:cs typeface="Times New Roman" panose="02020603050405020304" pitchFamily="18" charset="0"/>
              </a:rPr>
              <a:t>наиболее распространенных видов деятельности</a:t>
            </a:r>
            <a:r>
              <a:rPr lang="ru-RU" sz="2400" dirty="0">
                <a:cs typeface="Times New Roman" panose="02020603050405020304" pitchFamily="18" charset="0"/>
              </a:rPr>
              <a:t> современных детей и подростков. </a:t>
            </a:r>
          </a:p>
          <a:p>
            <a:pPr marL="457200" lvl="1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	К таким сайтам мы относим любой веб-сайт или сервис, допускающий социальное взаимодействие, например </a:t>
            </a:r>
            <a:r>
              <a:rPr lang="ru-RU" sz="2400" dirty="0" err="1">
                <a:cs typeface="Times New Roman" panose="02020603050405020304" pitchFamily="18" charset="0"/>
              </a:rPr>
              <a:t>Facebook</a:t>
            </a:r>
            <a:r>
              <a:rPr lang="ru-RU" sz="2400" dirty="0">
                <a:cs typeface="Times New Roman" panose="02020603050405020304" pitchFamily="18" charset="0"/>
              </a:rPr>
              <a:t>, «</a:t>
            </a:r>
            <a:r>
              <a:rPr lang="ru-RU" sz="2400" dirty="0" err="1">
                <a:cs typeface="Times New Roman" panose="02020603050405020304" pitchFamily="18" charset="0"/>
              </a:rPr>
              <a:t>ВКонтакте</a:t>
            </a:r>
            <a:r>
              <a:rPr lang="ru-RU" sz="2400" dirty="0"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cs typeface="Times New Roman" panose="02020603050405020304" pitchFamily="18" charset="0"/>
              </a:rPr>
              <a:t>W</a:t>
            </a:r>
            <a:r>
              <a:rPr lang="en-US" sz="2400" dirty="0">
                <a:cs typeface="Times New Roman" panose="02020603050405020304" pitchFamily="18" charset="0"/>
              </a:rPr>
              <a:t>ha</a:t>
            </a:r>
            <a:r>
              <a:rPr lang="ru-RU" sz="2400" dirty="0" err="1">
                <a:cs typeface="Times New Roman" panose="02020603050405020304" pitchFamily="18" charset="0"/>
              </a:rPr>
              <a:t>tsApp</a:t>
            </a:r>
            <a:r>
              <a:rPr lang="ru-RU" sz="2400" dirty="0"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cs typeface="Times New Roman" panose="02020603050405020304" pitchFamily="18" charset="0"/>
              </a:rPr>
              <a:t>Viber</a:t>
            </a:r>
            <a:r>
              <a:rPr lang="ru-RU" sz="2400" dirty="0"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cs typeface="Times New Roman" panose="02020603050405020304" pitchFamily="18" charset="0"/>
              </a:rPr>
              <a:t>Twitter</a:t>
            </a:r>
            <a:r>
              <a:rPr lang="ru-RU" sz="2400" dirty="0">
                <a:cs typeface="Times New Roman" panose="02020603050405020304" pitchFamily="18" charset="0"/>
              </a:rPr>
              <a:t> и т. д.; игровые сайты и виртуальные миры, такие как </a:t>
            </a:r>
            <a:r>
              <a:rPr lang="ru-RU" sz="2400" dirty="0" err="1">
                <a:cs typeface="Times New Roman" panose="02020603050405020304" pitchFamily="18" charset="0"/>
              </a:rPr>
              <a:t>GameGuru.ru</a:t>
            </a:r>
            <a:r>
              <a:rPr lang="ru-RU" sz="2400" dirty="0">
                <a:cs typeface="Times New Roman" panose="02020603050405020304" pitchFamily="18" charset="0"/>
              </a:rPr>
              <a:t>, «</a:t>
            </a:r>
            <a:r>
              <a:rPr lang="ru-RU" sz="2400" dirty="0" err="1">
                <a:cs typeface="Times New Roman" panose="02020603050405020304" pitchFamily="18" charset="0"/>
              </a:rPr>
              <a:t>Игромания</a:t>
            </a:r>
            <a:r>
              <a:rPr lang="ru-RU" sz="2400" dirty="0"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cs typeface="Times New Roman" panose="02020603050405020304" pitchFamily="18" charset="0"/>
              </a:rPr>
              <a:t>PlayGround.ru</a:t>
            </a:r>
            <a:r>
              <a:rPr lang="ru-RU" sz="2400" dirty="0"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cs typeface="Times New Roman" panose="02020603050405020304" pitchFamily="18" charset="0"/>
              </a:rPr>
              <a:t>Club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Penguin</a:t>
            </a:r>
            <a:r>
              <a:rPr lang="ru-RU" sz="2400" dirty="0"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cs typeface="Times New Roman" panose="02020603050405020304" pitchFamily="18" charset="0"/>
              </a:rPr>
              <a:t>Second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Life</a:t>
            </a:r>
            <a:r>
              <a:rPr lang="ru-RU" sz="2400" dirty="0"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cs typeface="Times New Roman" panose="02020603050405020304" pitchFamily="18" charset="0"/>
              </a:rPr>
              <a:t>The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Sims</a:t>
            </a:r>
            <a:r>
              <a:rPr lang="ru-RU" sz="2400" dirty="0"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cs typeface="Times New Roman" panose="02020603050405020304" pitchFamily="18" charset="0"/>
              </a:rPr>
              <a:t>видеохостинги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YouTube</a:t>
            </a:r>
            <a:r>
              <a:rPr lang="ru-RU" sz="2400" dirty="0"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cs typeface="Times New Roman" panose="02020603050405020304" pitchFamily="18" charset="0"/>
              </a:rPr>
              <a:t>TikTok</a:t>
            </a:r>
            <a:r>
              <a:rPr lang="ru-RU" sz="2400" dirty="0"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cs typeface="Times New Roman" panose="02020603050405020304" pitchFamily="18" charset="0"/>
              </a:rPr>
              <a:t>Vimeo</a:t>
            </a:r>
            <a:r>
              <a:rPr lang="ru-RU" sz="2400" dirty="0"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cs typeface="Times New Roman" panose="02020603050405020304" pitchFamily="18" charset="0"/>
              </a:rPr>
              <a:t>Rutube</a:t>
            </a:r>
            <a:r>
              <a:rPr lang="ru-RU" sz="2400" dirty="0">
                <a:cs typeface="Times New Roman" panose="02020603050405020304" pitchFamily="18" charset="0"/>
              </a:rPr>
              <a:t>, VK; блоги. </a:t>
            </a:r>
          </a:p>
          <a:p>
            <a:pPr marL="457200" lvl="1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955CB-96B9-3147-8C27-EE8D0DAA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cs typeface="Times New Roman" panose="02020603050405020304" pitchFamily="18" charset="0"/>
              </a:rPr>
              <a:t>П.3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D3B02-9293-444D-9101-8BA11F8A4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09486"/>
            <a:ext cx="9603275" cy="454399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600" dirty="0">
                <a:cs typeface="Times New Roman" panose="02020603050405020304" pitchFamily="18" charset="0"/>
              </a:rPr>
              <a:t>Сам факт акцентуации обучаемого на устройстве доступа в интернет и на социальных сетях говорит о </a:t>
            </a:r>
            <a:r>
              <a:rPr lang="ru-RU" sz="2600" b="1" i="1" dirty="0">
                <a:cs typeface="Times New Roman" panose="02020603050405020304" pitchFamily="18" charset="0"/>
              </a:rPr>
              <a:t>высоком уровне социальной тревоги и об одиночестве</a:t>
            </a:r>
            <a:r>
              <a:rPr lang="ru-RU" sz="2600" dirty="0">
                <a:cs typeface="Times New Roman" panose="02020603050405020304" pitchFamily="18" charset="0"/>
              </a:rPr>
              <a:t>. Уровень владения смартфоном и частота его использования могут быть одним из диагностических признаков данного проявления. Чем выше уровень владения смартфоном и чем больше время пребывания в социальных сетях, тем выше уровень одиночества и тревожности [1]. </a:t>
            </a:r>
          </a:p>
          <a:p>
            <a:pPr marL="457200" lvl="1" indent="0" algn="r" fontAlgn="auto">
              <a:spcAft>
                <a:spcPts val="0"/>
              </a:spcAft>
              <a:buNone/>
              <a:defRPr/>
            </a:pPr>
            <a:r>
              <a:rPr lang="ru-RU" sz="1400" dirty="0"/>
              <a:t>1. </a:t>
            </a:r>
            <a:r>
              <a:rPr lang="en-US" sz="1400" i="1" dirty="0" err="1"/>
              <a:t>Yusong</a:t>
            </a:r>
            <a:r>
              <a:rPr lang="en-US" sz="1400" i="1" dirty="0"/>
              <a:t> Gao, Ang Li, </a:t>
            </a:r>
            <a:r>
              <a:rPr lang="en-US" sz="1400" i="1" dirty="0" err="1"/>
              <a:t>Tingshao</a:t>
            </a:r>
            <a:r>
              <a:rPr lang="en-US" sz="1400" i="1" dirty="0"/>
              <a:t> Zhu, </a:t>
            </a:r>
            <a:r>
              <a:rPr lang="en-US" sz="1400" i="1" dirty="0" err="1"/>
              <a:t>Xiaoqian</a:t>
            </a:r>
            <a:r>
              <a:rPr lang="en-US" sz="1400" i="1" dirty="0"/>
              <a:t> Liu, </a:t>
            </a:r>
            <a:r>
              <a:rPr lang="en-US" sz="1400" i="1" dirty="0" err="1"/>
              <a:t>Xingyun</a:t>
            </a:r>
            <a:r>
              <a:rPr lang="en-US" sz="1400" i="1" dirty="0"/>
              <a:t> Liu. </a:t>
            </a:r>
            <a:r>
              <a:rPr lang="en-US" sz="1400" dirty="0"/>
              <a:t>How smartphone usage correlates with social anxiety and loneliness // </a:t>
            </a:r>
            <a:r>
              <a:rPr lang="en-US" sz="1400" dirty="0" err="1"/>
              <a:t>PeerJ</a:t>
            </a:r>
            <a:r>
              <a:rPr lang="en-US" sz="1400" dirty="0"/>
              <a:t> 4:e2197. 2016, July 12. DOI</a:t>
            </a:r>
            <a:r>
              <a:rPr lang="ru-RU" sz="1400" dirty="0"/>
              <a:t>:</a:t>
            </a:r>
            <a:r>
              <a:rPr lang="en-US" sz="1400" dirty="0"/>
              <a:t> 10.7717/peerj.2197</a:t>
            </a:r>
            <a:endParaRPr lang="ru-RU" sz="1400" dirty="0"/>
          </a:p>
          <a:p>
            <a:pPr lvl="1" algn="r" fontAlgn="auto">
              <a:spcAft>
                <a:spcPts val="0"/>
              </a:spcAft>
              <a:defRPr/>
            </a:pPr>
            <a:endParaRPr lang="ru-RU" dirty="0"/>
          </a:p>
          <a:p>
            <a:pPr lvl="1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BBB67-F568-D74E-8C9E-7A288FA7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cs typeface="Times New Roman" panose="02020603050405020304" pitchFamily="18" charset="0"/>
              </a:rPr>
              <a:t>П.4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BB6EFA-F822-DE48-8D62-69D394F4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19011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cs typeface="Times New Roman" panose="02020603050405020304" pitchFamily="18" charset="0"/>
              </a:rPr>
              <a:t>Согласно результатам международного исследования TALIS за 2018 год «средний возраст российского учителя остается, как и ранее, на уровне </a:t>
            </a:r>
            <a:r>
              <a:rPr lang="ru-RU" sz="2400" b="1" i="1" dirty="0">
                <a:cs typeface="Times New Roman" panose="02020603050405020304" pitchFamily="18" charset="0"/>
              </a:rPr>
              <a:t>45–46 лет, однако намечается тенденция постепенного снижения доли молодых учителей</a:t>
            </a:r>
            <a:r>
              <a:rPr lang="ru-RU" sz="2400" dirty="0">
                <a:cs typeface="Times New Roman" panose="02020603050405020304" pitchFamily="18" charset="0"/>
              </a:rPr>
              <a:t> и увеличения числа учителей, представляющих старшую возрастную группу» [1].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400" dirty="0">
                <a:cs typeface="Times New Roman" panose="02020603050405020304" pitchFamily="18" charset="0"/>
              </a:rPr>
              <a:t>"На сегодняшний день </a:t>
            </a:r>
            <a:r>
              <a:rPr lang="ru-RU" sz="2400" b="1" i="1" dirty="0">
                <a:cs typeface="Times New Roman" panose="02020603050405020304" pitchFamily="18" charset="0"/>
              </a:rPr>
              <a:t>16%, согласно соцопросам, учителей </a:t>
            </a:r>
            <a:r>
              <a:rPr lang="ru-RU" sz="2400" dirty="0">
                <a:cs typeface="Times New Roman" panose="02020603050405020304" pitchFamily="18" charset="0"/>
              </a:rPr>
              <a:t>владеют компьютером, наравне с нашими детьми вряд ли, но на уровне", О.Ю. Васильева.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ru-RU" sz="2400" dirty="0">
                <a:cs typeface="Times New Roman" panose="02020603050405020304" pitchFamily="18" charset="0"/>
              </a:rPr>
              <a:t>22.12.</a:t>
            </a:r>
            <a:r>
              <a:rPr lang="en-US" sz="2400" dirty="0">
                <a:cs typeface="Times New Roman" panose="02020603050405020304" pitchFamily="18" charset="0"/>
              </a:rPr>
              <a:t>2017 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[</a:t>
            </a:r>
            <a:r>
              <a:rPr lang="ru-RU" sz="2400" dirty="0"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anose="02020603050405020304" pitchFamily="18" charset="0"/>
              </a:rPr>
              <a:t>]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ru-RU" sz="1000" dirty="0">
                <a:cs typeface="Times New Roman" panose="02020603050405020304" pitchFamily="18" charset="0"/>
              </a:rPr>
              <a:t>1</a:t>
            </a:r>
            <a:r>
              <a:rPr lang="ru-RU" sz="1100" dirty="0">
                <a:cs typeface="Times New Roman" panose="02020603050405020304" pitchFamily="18" charset="0"/>
              </a:rPr>
              <a:t>. TALIS-2018. Международное исследование. URL: </a:t>
            </a:r>
            <a:r>
              <a:rPr lang="ru-RU" sz="1100" dirty="0" err="1">
                <a:cs typeface="Times New Roman" panose="02020603050405020304" pitchFamily="18" charset="0"/>
              </a:rPr>
              <a:t>https</a:t>
            </a:r>
            <a:r>
              <a:rPr lang="ru-RU" sz="1100" dirty="0">
                <a:cs typeface="Times New Roman" panose="02020603050405020304" pitchFamily="18" charset="0"/>
              </a:rPr>
              <a:t>://</a:t>
            </a:r>
            <a:r>
              <a:rPr lang="ru-RU" sz="1100" dirty="0" err="1">
                <a:cs typeface="Times New Roman" panose="02020603050405020304" pitchFamily="18" charset="0"/>
              </a:rPr>
              <a:t>fioco.ru</a:t>
            </a:r>
            <a:r>
              <a:rPr lang="ru-RU" sz="1100" dirty="0">
                <a:cs typeface="Times New Roman" panose="02020603050405020304" pitchFamily="18" charset="0"/>
              </a:rPr>
              <a:t>/</a:t>
            </a:r>
            <a:r>
              <a:rPr lang="ru-RU" sz="1100" dirty="0" err="1">
                <a:cs typeface="Times New Roman" panose="02020603050405020304" pitchFamily="18" charset="0"/>
              </a:rPr>
              <a:t>Media</a:t>
            </a:r>
            <a:r>
              <a:rPr lang="ru-RU" sz="1100" dirty="0">
                <a:cs typeface="Times New Roman" panose="02020603050405020304" pitchFamily="18" charset="0"/>
              </a:rPr>
              <a:t>/</a:t>
            </a:r>
            <a:r>
              <a:rPr lang="ru-RU" sz="1100" dirty="0" err="1">
                <a:cs typeface="Times New Roman" panose="02020603050405020304" pitchFamily="18" charset="0"/>
              </a:rPr>
              <a:t>Default</a:t>
            </a:r>
            <a:r>
              <a:rPr lang="ru-RU" sz="1100" dirty="0">
                <a:cs typeface="Times New Roman" panose="02020603050405020304" pitchFamily="18" charset="0"/>
              </a:rPr>
              <a:t>/</a:t>
            </a:r>
            <a:r>
              <a:rPr lang="ru-RU" sz="1100" dirty="0" err="1">
                <a:cs typeface="Times New Roman" panose="02020603050405020304" pitchFamily="18" charset="0"/>
              </a:rPr>
              <a:t>Documents</a:t>
            </a:r>
            <a:r>
              <a:rPr lang="ru-RU" sz="1100" dirty="0">
                <a:cs typeface="Times New Roman" panose="02020603050405020304" pitchFamily="18" charset="0"/>
              </a:rPr>
              <a:t>/TALIS/%D0%9D%D0%B0%D1%86%D0%B8%D0%BE%D0%BD%D0%B0%D0%BB%D1%8C%D0%BD%D1%8B%D0%B9%20%D0%BE%D1%82%D1%87%D0%B5%D1%82%20TALIS-2018.pdf].  (дата обращения: 11.07.2019).</a:t>
            </a: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ru-RU" sz="1100" dirty="0">
                <a:cs typeface="Times New Roman" panose="02020603050405020304" pitchFamily="18" charset="0"/>
              </a:rPr>
              <a:t>2. Васильева: только 16% учителей владеют цифровой техникой </a:t>
            </a:r>
            <a:r>
              <a:rPr lang="en-US" sz="1100" dirty="0">
                <a:cs typeface="Times New Roman" panose="02020603050405020304" pitchFamily="18" charset="0"/>
              </a:rPr>
              <a:t>. https://</a:t>
            </a:r>
            <a:r>
              <a:rPr lang="en-US" sz="1100" dirty="0" err="1">
                <a:cs typeface="Times New Roman" panose="02020603050405020304" pitchFamily="18" charset="0"/>
              </a:rPr>
              <a:t>tass.ru</a:t>
            </a:r>
            <a:r>
              <a:rPr lang="en-US" sz="1100" dirty="0">
                <a:cs typeface="Times New Roman" panose="02020603050405020304" pitchFamily="18" charset="0"/>
              </a:rPr>
              <a:t>/</a:t>
            </a:r>
            <a:r>
              <a:rPr lang="en-US" sz="1100" dirty="0" err="1">
                <a:cs typeface="Times New Roman" panose="02020603050405020304" pitchFamily="18" charset="0"/>
              </a:rPr>
              <a:t>obschestvo</a:t>
            </a:r>
            <a:r>
              <a:rPr lang="en-US" sz="1100" dirty="0">
                <a:cs typeface="Times New Roman" panose="02020603050405020304" pitchFamily="18" charset="0"/>
              </a:rPr>
              <a:t>/4834884</a:t>
            </a:r>
            <a:endParaRPr lang="ru-RU" sz="1100" dirty="0"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Мобильные технологии в образовании для АИО" id="{D9E7A505-43A1-8D4F-81A3-72F9769B16D8}" vid="{F0D52936-6F2C-E34C-BEC5-D8564C0E362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108</TotalTime>
  <Words>2666</Words>
  <Application>Microsoft Macintosh PowerPoint</Application>
  <PresentationFormat>Широкоэкранный</PresentationFormat>
  <Paragraphs>92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Gill Sans MT</vt:lpstr>
      <vt:lpstr>Times New Roman</vt:lpstr>
      <vt:lpstr>Галерея</vt:lpstr>
      <vt:lpstr>Смартфон в школе. Гигиенический аспект</vt:lpstr>
      <vt:lpstr>Аннотация</vt:lpstr>
      <vt:lpstr>Мобильные устройства и мобильный интернет в 2019 году</vt:lpstr>
      <vt:lpstr>Мобильные устройства и мобильный интернет в 2019 году (2)</vt:lpstr>
      <vt:lpstr>Мобильные устройства и мобильный интернет в 2019 году </vt:lpstr>
      <vt:lpstr>П. 1</vt:lpstr>
      <vt:lpstr>п.2</vt:lpstr>
      <vt:lpstr>П.3</vt:lpstr>
      <vt:lpstr>П.4</vt:lpstr>
      <vt:lpstr>П.5</vt:lpstr>
      <vt:lpstr>Презентация PowerPoint</vt:lpstr>
      <vt:lpstr>Социальное здоровье</vt:lpstr>
      <vt:lpstr>Физическое здоровье (костно-мышечная система)</vt:lpstr>
      <vt:lpstr>Физическое здоровье (костно-мышечная система)</vt:lpstr>
      <vt:lpstr>Физическое здоровье (Зрение)</vt:lpstr>
      <vt:lpstr>Физическое здоровье (Зрение)</vt:lpstr>
      <vt:lpstr>Физическое здоровье (гигиенический аспект)</vt:lpstr>
      <vt:lpstr>Физическое здоровье (гигиенический аспект)</vt:lpstr>
      <vt:lpstr>Физическое здоровье (гигиенический аспект)</vt:lpstr>
      <vt:lpstr>Запрет на использование мобильных телефонов в образовательных организациях</vt:lpstr>
      <vt:lpstr>Запрет на использование мобильных телефонов в образовательных организациях</vt:lpstr>
      <vt:lpstr>Запрет на использование мобильных телефонов в образовательных организациях</vt:lpstr>
      <vt:lpstr>post scriptum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Мобильные устройства связи в образовании: медико-социальный аспект</dc:title>
  <dc:creator>Искандар Мухаметзянов</dc:creator>
  <cp:lastModifiedBy>Искандар Мухаметзянов</cp:lastModifiedBy>
  <cp:revision>15</cp:revision>
  <dcterms:created xsi:type="dcterms:W3CDTF">2019-11-05T05:42:05Z</dcterms:created>
  <dcterms:modified xsi:type="dcterms:W3CDTF">2019-12-05T11:39:27Z</dcterms:modified>
</cp:coreProperties>
</file>