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8"/>
  </p:notesMasterIdLst>
  <p:handoutMasterIdLst>
    <p:handoutMasterId r:id="rId39"/>
  </p:handoutMasterIdLst>
  <p:sldIdLst>
    <p:sldId id="1620" r:id="rId2"/>
    <p:sldId id="1913" r:id="rId3"/>
    <p:sldId id="1499" r:id="rId4"/>
    <p:sldId id="1592" r:id="rId5"/>
    <p:sldId id="1593" r:id="rId6"/>
    <p:sldId id="1969" r:id="rId7"/>
    <p:sldId id="1995" r:id="rId8"/>
    <p:sldId id="1990" r:id="rId9"/>
    <p:sldId id="1997" r:id="rId10"/>
    <p:sldId id="1998" r:id="rId11"/>
    <p:sldId id="1999" r:id="rId12"/>
    <p:sldId id="1985" r:id="rId13"/>
    <p:sldId id="1988" r:id="rId14"/>
    <p:sldId id="1984" r:id="rId15"/>
    <p:sldId id="1501" r:id="rId16"/>
    <p:sldId id="1996" r:id="rId17"/>
    <p:sldId id="1973" r:id="rId18"/>
    <p:sldId id="1974" r:id="rId19"/>
    <p:sldId id="1975" r:id="rId20"/>
    <p:sldId id="1976" r:id="rId21"/>
    <p:sldId id="1977" r:id="rId22"/>
    <p:sldId id="1978" r:id="rId23"/>
    <p:sldId id="2001" r:id="rId24"/>
    <p:sldId id="1979" r:id="rId25"/>
    <p:sldId id="1980" r:id="rId26"/>
    <p:sldId id="2005" r:id="rId27"/>
    <p:sldId id="1991" r:id="rId28"/>
    <p:sldId id="1982" r:id="rId29"/>
    <p:sldId id="1993" r:id="rId30"/>
    <p:sldId id="2002" r:id="rId31"/>
    <p:sldId id="1983" r:id="rId32"/>
    <p:sldId id="1992" r:id="rId33"/>
    <p:sldId id="2003" r:id="rId34"/>
    <p:sldId id="2004" r:id="rId35"/>
    <p:sldId id="2000" r:id="rId36"/>
    <p:sldId id="1986" r:id="rId37"/>
  </p:sldIdLst>
  <p:sldSz cx="9144000" cy="6858000" type="screen4x3"/>
  <p:notesSz cx="6662738" cy="98329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8BA9D75-F35B-4AC9-BCA1-C768D4AD138E}">
          <p14:sldIdLst>
            <p14:sldId id="1620"/>
            <p14:sldId id="1913"/>
            <p14:sldId id="1499"/>
            <p14:sldId id="1592"/>
            <p14:sldId id="1593"/>
            <p14:sldId id="1969"/>
            <p14:sldId id="1995"/>
            <p14:sldId id="1990"/>
            <p14:sldId id="1997"/>
            <p14:sldId id="1998"/>
            <p14:sldId id="1999"/>
            <p14:sldId id="1985"/>
            <p14:sldId id="1988"/>
            <p14:sldId id="1984"/>
            <p14:sldId id="1501"/>
            <p14:sldId id="1996"/>
            <p14:sldId id="1973"/>
            <p14:sldId id="1974"/>
            <p14:sldId id="1975"/>
            <p14:sldId id="1976"/>
            <p14:sldId id="1977"/>
            <p14:sldId id="1978"/>
            <p14:sldId id="2001"/>
            <p14:sldId id="1979"/>
            <p14:sldId id="1980"/>
            <p14:sldId id="2005"/>
            <p14:sldId id="1991"/>
            <p14:sldId id="1982"/>
            <p14:sldId id="1993"/>
            <p14:sldId id="2002"/>
            <p14:sldId id="1983"/>
            <p14:sldId id="1992"/>
            <p14:sldId id="2003"/>
            <p14:sldId id="2004"/>
            <p14:sldId id="2000"/>
            <p14:sldId id="1986"/>
          </p14:sldIdLst>
        </p14:section>
        <p14:section name="Раздел без заголовка" id="{522E8BD8-721B-4EF3-9ADF-B06F5C5F4C2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0033CC"/>
    <a:srgbClr val="FFFF99"/>
    <a:srgbClr val="FFFFCC"/>
    <a:srgbClr val="66CCFF"/>
    <a:srgbClr val="00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85391" autoAdjust="0"/>
  </p:normalViewPr>
  <p:slideViewPr>
    <p:cSldViewPr>
      <p:cViewPr varScale="1">
        <p:scale>
          <a:sx n="57" d="100"/>
          <a:sy n="57" d="100"/>
        </p:scale>
        <p:origin x="178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82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7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64BE952-5CEA-494B-B87F-F4B94FE73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63588"/>
            <a:ext cx="4873625" cy="36544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7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BE3B161-D6A3-4A2F-8BDE-7B85E0514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edu.ru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eorusedu.ru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8%D0%BD%D0%B8%D0%BC%D0%B0%D0%BB%D1%8C%D0%BD%D0%BE_%D0%B6%D0%B8%D0%B7%D0%BD%D0%B5%D1%81%D0%BF%D0%BE%D1%81%D0%BE%D0%B1%D0%BD%D1%8B%D0%B9_%D0%BF%D1%80%D0%BE%D0%B4%D1%83%D0%BA%D1%8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C%D0%B8%D0%BD%D0%B8%D0%BC%D0%B0%D0%BB%D1%8C%D0%BD%D0%BE_%D0%B6%D0%B8%D0%B7%D0%BD%D0%B5%D1%81%D0%BF%D0%BE%D1%81%D0%BE%D0%B1%D0%BD%D1%8B%D0%B9_%D0%BF%D1%80%D0%BE%D0%B4%D1%83%D0%BA%D1%82#%D0%9D%D0%BE%D0%B2%D1%8B%D0%B5_%D0%BF%D1%80%D0%B8%D0%BB%D0%BE%D0%B6%D0%B5%D0%BD%D0%B8%D1%8F" TargetMode="External"/><Relationship Id="rId5" Type="http://schemas.openxmlformats.org/officeDocument/2006/relationships/hyperlink" Target="https://ru.wikipedia.org/wiki/%D0%9C%D0%B8%D0%BD%D0%B8%D0%BC%D0%B0%D0%BB%D1%8C%D0%BD%D0%BE_%D0%B6%D0%B8%D0%B7%D0%BD%D0%B5%D1%81%D0%BF%D0%BE%D1%81%D0%BE%D0%B1%D0%BD%D1%8B%D0%B9_%D0%BF%D1%80%D0%BE%D0%B4%D1%83%D0%BA%D1%82#%D0%9C%D0%B0%D1%80%D0%BA%D0%B5%D1%82%D0%B8%D0%BD%D0%B3" TargetMode="External"/><Relationship Id="rId4" Type="http://schemas.openxmlformats.org/officeDocument/2006/relationships/hyperlink" Target="https://ru.wikipedia.org/wiki/%D0%9C%D0%B8%D0%BD%D0%B8%D0%BC%D0%B0%D0%BB%D1%8C%D0%BD%D0%BE_%D0%B6%D0%B8%D0%B7%D0%BD%D0%B5%D1%81%D0%BF%D0%BE%D1%81%D0%BE%D0%B1%D0%BD%D1%8B%D0%B9_%D0%BF%D1%80%D0%BE%D0%B4%D1%83%D0%BA%D1%82#%D0%9E%D0%BF%D0%B8%D1%81%D0%B0%D0%BD%D0%B8%D0%B5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11165-812B-4344-8EC6-BB0858F66AB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/>
              <a:t>  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4795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>
                <a:effectLst/>
              </a:rPr>
              <a:t> </a:t>
            </a:r>
            <a:r>
              <a:rPr lang="ru-RU" sz="1100" dirty="0">
                <a:effectLst/>
              </a:rPr>
              <a:t> </a:t>
            </a:r>
            <a:r>
              <a:rPr lang="ru-RU" sz="1200" dirty="0">
                <a:effectLst/>
              </a:rPr>
              <a:t>Были проанализированы и выявлены фокусы внимания экспертов, т.е. определено на какие     характеристики   курса   они обращают внимание при оценке   качества. Анализ характеристик,    фиксируемых в  отечественных и зарубежных организациях и университетах, например </a:t>
            </a:r>
            <a:r>
              <a:rPr lang="en-US" sz="1200" dirty="0">
                <a:effectLst/>
              </a:rPr>
              <a:t>Quality Matters</a:t>
            </a:r>
            <a:r>
              <a:rPr lang="ru-RU" sz="1200" dirty="0">
                <a:effectLst/>
              </a:rPr>
              <a:t>, </a:t>
            </a:r>
            <a:r>
              <a:rPr lang="en-US" sz="1200" dirty="0" err="1">
                <a:effectLst/>
              </a:rPr>
              <a:t>UCBChe</a:t>
            </a:r>
            <a:r>
              <a:rPr lang="ru-RU" sz="1200" dirty="0">
                <a:effectLst/>
              </a:rPr>
              <a:t>с</a:t>
            </a:r>
            <a:r>
              <a:rPr lang="en-US" sz="1200" dirty="0" err="1">
                <a:effectLst/>
              </a:rPr>
              <a:t>kQuality</a:t>
            </a:r>
            <a:r>
              <a:rPr lang="ru-RU" sz="1200" dirty="0">
                <a:effectLst/>
              </a:rPr>
              <a:t>, Томском государственном университете,   РАНХиГС (ФИРО), Международном Конкурсе онлайн-курсов </a:t>
            </a:r>
            <a:r>
              <a:rPr lang="en-US" sz="1200" dirty="0" err="1">
                <a:effectLst/>
              </a:rPr>
              <a:t>Edcrunch</a:t>
            </a:r>
            <a:r>
              <a:rPr lang="en-US" sz="1200" dirty="0">
                <a:effectLst/>
              </a:rPr>
              <a:t> Award</a:t>
            </a:r>
            <a:r>
              <a:rPr lang="ru-RU" sz="1200" dirty="0">
                <a:effectLst/>
              </a:rPr>
              <a:t> и др. показал, что количество характеристик, говорящих о </a:t>
            </a:r>
            <a:r>
              <a:rPr lang="ru-RU" sz="1200" b="1" dirty="0">
                <a:effectLst/>
              </a:rPr>
              <a:t>  </a:t>
            </a:r>
            <a:r>
              <a:rPr lang="ru-RU" sz="1200" dirty="0">
                <a:effectLst/>
              </a:rPr>
              <a:t>качестве онлайн-курса, может составлять  от  несколько единиц до нескольких сотен.</a:t>
            </a:r>
          </a:p>
          <a:p>
            <a:pPr marL="0" indent="0">
              <a:buNone/>
            </a:pPr>
            <a:r>
              <a:rPr lang="ru-RU" sz="1200" dirty="0">
                <a:effectLst/>
              </a:rPr>
              <a:t>  Для удобства и логической упорядоченности   сгруппируем их в 9 блоков  </a:t>
            </a:r>
          </a:p>
          <a:p>
            <a:endParaRPr lang="ru-RU" sz="1200" dirty="0">
              <a:effectLst/>
            </a:endParaRPr>
          </a:p>
          <a:p>
            <a:endParaRPr lang="ru-RU" sz="1200" dirty="0">
              <a:effectLst/>
            </a:endParaRPr>
          </a:p>
          <a:p>
            <a:r>
              <a:rPr lang="ru-RU" sz="1200" dirty="0">
                <a:effectLst/>
              </a:rPr>
              <a:t>Для пояснения вышеприведенных  рассуждений перечислим примеры   характеристик   курса- это, например, название курса,    автор,  теория в виде текста или мультимедиа, практические задания, контрольные мероприятия и т.д. Определенная «степень присутствия таких инвариантных содержанию характеристик»  в курсе, выраженная в количественных показателях может говорить о качестве.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6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бы вы не делали думайте о качестве- иначе могила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28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 принципы нацелены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71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effectLst/>
              </a:rPr>
              <a:t>пропевдические</a:t>
            </a:r>
            <a:r>
              <a:rPr lang="ru-RU" sz="1200" dirty="0">
                <a:effectLst/>
              </a:rPr>
              <a:t> требования</a:t>
            </a:r>
          </a:p>
          <a:p>
            <a:endParaRPr lang="ru-RU" sz="1200" dirty="0">
              <a:effectLst/>
            </a:endParaRPr>
          </a:p>
          <a:p>
            <a:r>
              <a:rPr lang="ru-RU" sz="1200" dirty="0">
                <a:effectLst/>
              </a:rPr>
              <a:t>Рассмотрим подробнее особенности приводимого в статье  авторского  подхода упорядочивания характеристик, которая  состояла в том, чтобы сохранить логику ортодоксального   построения учебного процесса (теория-практика-контроль), при учете  мотивационных, воспитательных и маркетинговых требований.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49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Ортодоксальные составляющие  теория, практикум, контроль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57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Делать, а теорию подбирать по ходу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52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Принцип контроля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21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Нет </a:t>
            </a:r>
            <a:r>
              <a:rPr lang="ru-RU" dirty="0" err="1"/>
              <a:t>взаимод</a:t>
            </a:r>
            <a:r>
              <a:rPr lang="ru-RU" dirty="0"/>
              <a:t> нет курса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24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1. Стимулировать сотрудников проверками, экзаменами и тестами 2. Выдавать премии за успешное обучение 3. Ввести систему штрафов за пропуски занятий и низкие баллы 4. Давать обратную связь обучающимся о их прогрессе 5. Геймификация 6. Рейтинговая система для сотрудников/обучающихся 7. Групповая работа в процессе обучения 8. Автономия и самостоятельность в процессе обучения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98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Без ПО нет онлайн    много факторов</a:t>
            </a:r>
          </a:p>
          <a:p>
            <a:r>
              <a:rPr lang="ru-RU" sz="1200" i="1" dirty="0">
                <a:effectLst/>
              </a:rPr>
              <a:t>(кто сколько времени изучал теорию,     детализация результатов тестирования и др.);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8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i="1" dirty="0">
                <a:effectLst/>
              </a:rPr>
              <a:t>Эволюция дистанционных образовательных технологий. Формы дистанционного обучения: корреспондентское, кейс, вахтовое, телевизионное, </a:t>
            </a:r>
            <a:r>
              <a:rPr lang="ru-RU" sz="1200" i="1" dirty="0" err="1">
                <a:effectLst/>
              </a:rPr>
              <a:t>телеприсутствие</a:t>
            </a:r>
            <a:r>
              <a:rPr lang="ru-RU" sz="1200" i="1" dirty="0">
                <a:effectLst/>
              </a:rPr>
              <a:t>, интернет.</a:t>
            </a:r>
          </a:p>
          <a:p>
            <a:pPr marL="0" indent="0">
              <a:buNone/>
            </a:pPr>
            <a:r>
              <a:rPr lang="ru-RU" sz="1200" i="1" dirty="0">
                <a:effectLst/>
              </a:rPr>
              <a:t> Актуальность, понятие и развитие онлайн-обучения в России и за рубежом. </a:t>
            </a:r>
          </a:p>
          <a:p>
            <a:pPr marL="0" indent="0">
              <a:buNone/>
            </a:pPr>
            <a:r>
              <a:rPr lang="ru-RU" sz="1200" i="1" dirty="0">
                <a:effectLst/>
              </a:rPr>
              <a:t>Нормативное правовое обеспечение онлайн-обучения. (ФЗ «Об образовании в РФ», Приказ Минобрнауки России от 23.08.2017г. №816</a:t>
            </a:r>
            <a:r>
              <a:rPr lang="en-US" sz="1200" i="1" dirty="0">
                <a:effectLst/>
              </a:rPr>
              <a:t> </a:t>
            </a:r>
            <a:r>
              <a:rPr lang="ru-RU" sz="1200" i="1" dirty="0">
                <a:effectLst/>
              </a:rPr>
              <a:t>и др.) </a:t>
            </a:r>
          </a:p>
          <a:p>
            <a:pPr marL="0" indent="0">
              <a:buNone/>
            </a:pPr>
            <a:r>
              <a:rPr lang="ru-RU" sz="1200" i="1" dirty="0">
                <a:effectLst/>
              </a:rPr>
              <a:t>Цели, задачи и направления приоритетного проекта «Современная цифровая образовательная среда» (СЦОС).</a:t>
            </a:r>
            <a:r>
              <a:rPr lang="ru-RU" sz="1200" dirty="0">
                <a:effectLst/>
              </a:rPr>
              <a:t> </a:t>
            </a:r>
          </a:p>
          <a:p>
            <a:pPr algn="ctr">
              <a:buNone/>
            </a:pPr>
            <a:r>
              <a:rPr lang="ru-RU" dirty="0"/>
              <a:t> </a:t>
            </a:r>
            <a:r>
              <a:rPr lang="ru-RU" sz="1200" dirty="0">
                <a:effectLst/>
              </a:rPr>
              <a:t>Постановление Правительства РФ от 26.12.2017г. № 1642. </a:t>
            </a:r>
            <a:r>
              <a:rPr lang="ru-RU" dirty="0"/>
              <a:t> </a:t>
            </a:r>
            <a:r>
              <a:rPr lang="ru-RU" dirty="0">
                <a:effectLst/>
              </a:rPr>
              <a:t>:  </a:t>
            </a:r>
          </a:p>
          <a:p>
            <a:pPr algn="ctr">
              <a:buNone/>
            </a:pPr>
            <a:r>
              <a:rPr lang="ru-RU" sz="1800" dirty="0">
                <a:solidFill>
                  <a:srgbClr val="FFFF00"/>
                </a:solidFill>
              </a:rPr>
              <a:t> </a:t>
            </a:r>
            <a:endParaRPr lang="ru-RU" sz="14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07B7E-B451-4475-9962-7FE24DE48F1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44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Попал к </a:t>
            </a:r>
            <a:r>
              <a:rPr lang="ru-RU" sz="1200" dirty="0" err="1">
                <a:effectLst/>
              </a:rPr>
              <a:t>продюссору</a:t>
            </a:r>
            <a:r>
              <a:rPr lang="ru-RU" sz="1200" dirty="0">
                <a:effectLst/>
              </a:rPr>
              <a:t>     маркетинговых приемов.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Мало сделать хороший  курс, отвечающий   педагогическим требованиям, надо еще его продать, что порой не менее сложно, чем разработать.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51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>
              <a:effectLst/>
            </a:endParaRPr>
          </a:p>
          <a:p>
            <a:endParaRPr lang="ru-RU" sz="1200" dirty="0">
              <a:effectLst/>
            </a:endParaRPr>
          </a:p>
          <a:p>
            <a:r>
              <a:rPr lang="ru-RU" sz="1200" dirty="0">
                <a:effectLst/>
              </a:rPr>
              <a:t>Поскольку принципы, являясь некоторым  аналогом требований, то </a:t>
            </a:r>
          </a:p>
          <a:p>
            <a:endParaRPr lang="ru-RU" sz="1200" dirty="0">
              <a:effectLst/>
            </a:endParaRPr>
          </a:p>
          <a:p>
            <a:r>
              <a:rPr lang="ru-RU" sz="1200" dirty="0">
                <a:effectLst/>
              </a:rPr>
              <a:t>Уровень наличия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75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>
                <a:effectLst/>
              </a:rPr>
              <a:t> </a:t>
            </a:r>
            <a:r>
              <a:rPr lang="ru-RU" sz="1600" dirty="0">
                <a:effectLst/>
              </a:rPr>
              <a:t>Обратим внимание на </a:t>
            </a:r>
            <a:r>
              <a:rPr lang="ru-RU" sz="1600" dirty="0" err="1">
                <a:effectLst/>
              </a:rPr>
              <a:t>коннективистские</a:t>
            </a:r>
            <a:r>
              <a:rPr lang="ru-RU" sz="1600" dirty="0">
                <a:effectLst/>
              </a:rPr>
              <a:t> онлайн-курсы (</a:t>
            </a:r>
            <a:r>
              <a:rPr lang="ru-RU" sz="1600" dirty="0" err="1"/>
              <a:t>сМООС</a:t>
            </a:r>
            <a:r>
              <a:rPr lang="ru-RU" sz="1600" dirty="0"/>
              <a:t>) </a:t>
            </a:r>
            <a:r>
              <a:rPr lang="ru-RU" sz="1600" dirty="0">
                <a:effectLst/>
              </a:rPr>
              <a:t>Ст. Даунса и Дж. Сименса. Они имеют другой набор принципов.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1200" dirty="0"/>
              <a:t>Курс ориентирован на генерацию новых знаний.  </a:t>
            </a:r>
          </a:p>
          <a:p>
            <a:r>
              <a:rPr lang="ru-RU" sz="1200" dirty="0"/>
              <a:t>Цели и степень участия слушатель выбирает сам.</a:t>
            </a:r>
          </a:p>
          <a:p>
            <a:r>
              <a:rPr lang="ru-RU" sz="1200" dirty="0"/>
              <a:t>При обучении слушатель  создает для себя персональную учебную среду. </a:t>
            </a:r>
          </a:p>
          <a:p>
            <a:r>
              <a:rPr lang="ru-RU" sz="1200" dirty="0"/>
              <a:t>Нет формальных оценок.</a:t>
            </a:r>
          </a:p>
          <a:p>
            <a:r>
              <a:rPr lang="ru-RU" sz="1200" dirty="0"/>
              <a:t>Свобода входа и выхода.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Стороной стоят </a:t>
            </a:r>
            <a:r>
              <a:rPr lang="ru-RU" sz="1200" dirty="0" err="1">
                <a:effectLst/>
              </a:rPr>
              <a:t>коннективистские</a:t>
            </a:r>
            <a:r>
              <a:rPr lang="ru-RU" sz="1200" dirty="0">
                <a:effectLst/>
              </a:rPr>
              <a:t> курсы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Задумаемся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Мы переносим в интернет то, что делаем в очном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effectLst/>
              </a:rPr>
              <a:t>Коннективистские</a:t>
            </a:r>
            <a:r>
              <a:rPr lang="ru-RU" sz="1200" dirty="0">
                <a:effectLst/>
              </a:rPr>
              <a:t> курсы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чему немало способствует развитие технологического прогресса (например, появление и активное использование в онлайн обучении технологий AI, AR / VR и др.).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Техника в лице ИИ, АР.., исчерпала себя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Какие тренды ИИ,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Вместе с тем, представляется возможным  тот факт, что при активизации использования различных моделей обучения, таких, например, как проектное или игровое, структура онлайн-курса будет претерпевать   изменения, что повлечет за собой и изменение системы принципов. Данное предположение требует дополнительного изучения и исследования.</a:t>
            </a:r>
            <a:br>
              <a:rPr lang="ru-RU" sz="1200" dirty="0">
                <a:effectLst/>
              </a:rPr>
            </a:br>
            <a:endParaRPr lang="ru-RU" sz="120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Останутся принципы или </a:t>
            </a:r>
            <a:r>
              <a:rPr lang="ru-RU" sz="1200" dirty="0">
                <a:effectLst/>
              </a:rPr>
              <a:t>Представляет ли данный ряд принципов окончательную систему или возможно появление новых составляющих?   Действительно, можно ли рассуждать только о возможной динамике наполнения приведенной системы принципов в соответствии с результатами технологического прогресса, или можно ожидать появление нового принципа, не входящего в представленный перечень?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03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200" i="1" dirty="0">
                <a:effectLst/>
              </a:rPr>
              <a:t>Дополнительная профессиональная программа</a:t>
            </a:r>
          </a:p>
          <a:p>
            <a:pPr marL="0" indent="0" algn="ctr">
              <a:buNone/>
            </a:pPr>
            <a:r>
              <a:rPr lang="ru-RU" sz="1200" i="1" dirty="0">
                <a:effectLst/>
              </a:rPr>
              <a:t>повышения квалификации (36 часов)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«</a:t>
            </a:r>
            <a:r>
              <a:rPr lang="ru-RU" b="1" dirty="0">
                <a:effectLst/>
              </a:rPr>
              <a:t>Дополнительная профессиональная программа</a:t>
            </a:r>
            <a:endParaRPr lang="ru-RU" dirty="0">
              <a:effectLst/>
            </a:endParaRPr>
          </a:p>
          <a:p>
            <a:r>
              <a:rPr lang="ru-RU" b="1" dirty="0">
                <a:effectLst/>
              </a:rPr>
              <a:t>повышения квалификации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76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solidFill>
                  <a:srgbClr val="FFFF00"/>
                </a:solidFill>
                <a:effectLst/>
              </a:rPr>
              <a:t> </a:t>
            </a:r>
            <a:r>
              <a:rPr lang="ru-RU" sz="1200" dirty="0">
                <a:solidFill>
                  <a:srgbClr val="FFFF00"/>
                </a:solidFill>
                <a:effectLst/>
              </a:rPr>
              <a:t>ПРИНЯТЬ НЕЛЬЗЯ ИГНОРИРОВАТЬ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5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 поставлю вопросы, на которые я хотел бы услышать ваше мнение.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5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err="1">
                <a:effectLst/>
              </a:rPr>
              <a:t>Пед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оПлатформы</a:t>
            </a:r>
            <a:r>
              <a:rPr lang="ru-RU" sz="1200" dirty="0">
                <a:effectLst/>
              </a:rPr>
              <a:t> РПОО (</a:t>
            </a:r>
            <a:r>
              <a:rPr lang="ru-RU" sz="1200" u="sng" dirty="0">
                <a:effectLst/>
                <a:hlinkClick r:id="rId3"/>
              </a:rPr>
              <a:t>https://openedu.ru/</a:t>
            </a:r>
            <a:r>
              <a:rPr lang="ru-RU" sz="1200" dirty="0">
                <a:effectLst/>
              </a:rPr>
              <a:t>) и  СЦОС (</a:t>
            </a:r>
            <a:r>
              <a:rPr lang="ru-RU" sz="1200" u="sng" dirty="0">
                <a:effectLst/>
                <a:hlinkClick r:id="rId4"/>
              </a:rPr>
              <a:t>http://neorusedu.ru/</a:t>
            </a:r>
            <a:r>
              <a:rPr lang="ru-RU" sz="1200" u="sng" dirty="0">
                <a:effectLst/>
              </a:rPr>
              <a:t>)</a:t>
            </a:r>
            <a:r>
              <a:rPr lang="ru-RU" sz="1200" dirty="0">
                <a:effectLst/>
              </a:rPr>
              <a:t> поддерживают использование онлайн-курсов в общероссийском масштабе, обеспечивая  качественное и доступное онлайн-обучение граждан страны.</a:t>
            </a:r>
          </a:p>
          <a:p>
            <a:r>
              <a:rPr lang="ru-RU" sz="1100" dirty="0">
                <a:effectLst/>
              </a:rPr>
              <a:t> </a:t>
            </a:r>
            <a:endParaRPr lang="ru-RU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</a:rPr>
              <a:t>Складывается устойчивое мнение, что онлайн-обучение -это «наше все» в образовании.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5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</a:rPr>
              <a:t>Панегирик можно продолжать</a:t>
            </a:r>
          </a:p>
          <a:p>
            <a:endParaRPr lang="ru-RU" sz="1200" dirty="0">
              <a:effectLst/>
            </a:endParaRPr>
          </a:p>
          <a:p>
            <a:r>
              <a:rPr lang="ru-RU" sz="1200" dirty="0">
                <a:effectLst/>
              </a:rPr>
              <a:t>Сейчас это число приближается к 100 млн.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9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Вопрос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аудитории ОТНОШЕНИЕ  к технологии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Рис. 1. Кривая ажиотажного цикла для новейших технологий (август 2018)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По оси Y: Ожидания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По оси X: Время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Стадии (слева направо):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Зарождение инноваций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Пик раздутых ожиданий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Избавление от иллюзий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Преодоление недостатков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Плато широкого использования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Легенда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59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ru-RU" sz="1200" b="0" i="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3"/>
              </a:rPr>
              <a:t>Минимально жизнеспособный продукт — Википедия</a:t>
            </a:r>
          </a:p>
          <a:p>
            <a:br>
              <a:rPr lang="ru-RU" sz="1200" b="0" i="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3"/>
              </a:rPr>
            </a:br>
            <a:r>
              <a:rPr lang="ru-RU" sz="1200" b="0" i="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3"/>
              </a:rPr>
              <a:t>https://ru.wikipedia.org › </a:t>
            </a:r>
            <a:r>
              <a:rPr lang="ru-RU" sz="1200" b="0" i="0" u="sng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3"/>
              </a:rPr>
              <a:t>wiki</a:t>
            </a:r>
            <a:r>
              <a:rPr lang="ru-RU" sz="1200" b="0" i="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3"/>
              </a:rPr>
              <a:t> › </a:t>
            </a:r>
            <a:r>
              <a:rPr lang="ru-RU" sz="1200" b="0" i="0" u="sng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3"/>
              </a:rPr>
              <a:t>Минимально_жизнеспособный_продукт</a:t>
            </a:r>
            <a:endParaRPr lang="ru-RU" sz="1200" b="0" i="0" u="sng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  <a:hlinkClick r:id="rId3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Минимально жизнеспособный продукт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minimum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viable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product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MVP) — продукт, ...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MVP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—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это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стратегия, которая может быть использована как часть ...‎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4"/>
              </a:rPr>
              <a:t>Описание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· ‎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5"/>
              </a:rPr>
              <a:t>Маркетинг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· ‎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6"/>
              </a:rPr>
              <a:t>Новые приложения</a:t>
            </a:r>
            <a:endParaRPr lang="ru-RU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08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</a:rPr>
              <a:t>Давайте договоримся  о след определениях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</a:rPr>
              <a:t>Марина Литвинова «О </a:t>
            </a:r>
            <a:r>
              <a:rPr lang="ru-RU" dirty="0" err="1">
                <a:effectLst/>
              </a:rPr>
              <a:t>дефин</a:t>
            </a:r>
            <a:r>
              <a:rPr lang="ru-RU" dirty="0">
                <a:effectLst/>
              </a:rPr>
              <a:t> не спорят, а договариваются</a:t>
            </a:r>
            <a:endParaRPr lang="en-US" dirty="0">
              <a:effectLst/>
            </a:endParaRPr>
          </a:p>
          <a:p>
            <a:pPr>
              <a:buNone/>
            </a:pPr>
            <a:r>
              <a:rPr lang="ru-RU" sz="1200" dirty="0"/>
              <a:t> Совокупность свойств и признаков   образовательных услуг, которые    способны  удовлетворить потребности    </a:t>
            </a:r>
          </a:p>
          <a:p>
            <a:pPr>
              <a:buNone/>
            </a:pPr>
            <a:r>
              <a:rPr lang="ru-RU" sz="1200" dirty="0"/>
              <a:t>   обучающихся (государства,  работодателей…) </a:t>
            </a:r>
          </a:p>
          <a:p>
            <a:pPr>
              <a:buNone/>
            </a:pPr>
            <a:r>
              <a:rPr lang="ru-RU" sz="1200" dirty="0"/>
              <a:t>       Качество определяется мерой </a:t>
            </a:r>
          </a:p>
          <a:p>
            <a:pPr>
              <a:buNone/>
            </a:pPr>
            <a:r>
              <a:rPr lang="ru-RU" sz="1200" dirty="0"/>
              <a:t>соответствия   условиям и требованиям стандартов,  договоренностям экспертов, потребностям обучающихся.</a:t>
            </a:r>
            <a:endParaRPr lang="en-US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</a:rPr>
              <a:t>Автор не претендует  на   истинность дефиниций, а приводит их только в качестве основы для взаимопонимания автора и читателей.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67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Как происходит онлайн  </a:t>
            </a:r>
            <a:r>
              <a:rPr lang="ru-RU" dirty="0" err="1"/>
              <a:t>обуч</a:t>
            </a:r>
            <a:r>
              <a:rPr lang="ru-RU" dirty="0"/>
              <a:t> панегирик которого я озвучиваю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3B161-D6A3-4A2F-8BDE-7B85E05144F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8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1482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1482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EE64-3795-438C-81E2-0A2090AD4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4B741-319C-4FAF-B378-B64D77B51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A94B4-AC0D-4D1F-B5E6-A1E0336A8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2BADE-8A76-46EC-BA13-04F78DCCF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FB98B-4DB7-4426-A303-792B45F9D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6797-D4D9-4440-9D09-040FE3BEB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8A978-A4EA-43C3-8D82-37DFF8C53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C7C1C-9BCC-4531-AF5F-803512F1E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9B5D5-E707-49E3-ACD6-98F54CAFF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8D5D-DDFD-43DE-B8ED-7B9668B51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1AB44-2B15-4853-BF3B-C59856A4F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137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7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7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137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137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7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7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7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7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7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7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7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7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7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7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137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7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137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7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137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1380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0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0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3772D6E-B79F-42D6-97F8-FFA82B0BA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138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8%D0%BD%D0%B8%D0%BC%D0%B0%D0%BB%D1%8C%D0%BD%D0%BE_%D0%B6%D0%B8%D0%B7%D0%BD%D0%B5%D1%81%D0%BF%D0%BE%D1%81%D0%BE%D0%B1%D0%BD%D1%8B%D0%B9_%D0%BF%D1%80%D0%BE%D0%B4%D1%83%D0%BA%D1%8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ev_a_a@mail.ru" TargetMode="External"/><Relationship Id="rId2" Type="http://schemas.openxmlformats.org/officeDocument/2006/relationships/hyperlink" Target="http://www.famous-scientists.ru/120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profile.php?id=10000102263605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no.mgpu.ru/2019/08/26/kachestvo-onlajn-obucheniya-i-ego-otsenka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orusedu.ru/" TargetMode="External"/><Relationship Id="rId4" Type="http://schemas.openxmlformats.org/officeDocument/2006/relationships/hyperlink" Target="https://openedu.r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CB67E-3AD5-466A-B9C4-98E2A6350E06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4400" b="1" dirty="0">
              <a:solidFill>
                <a:srgbClr val="FFFF99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4400" b="1" dirty="0">
              <a:solidFill>
                <a:srgbClr val="FFFF99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>
              <a:solidFill>
                <a:srgbClr val="FFFF99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>
              <a:solidFill>
                <a:srgbClr val="FFFF99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dirty="0">
              <a:solidFill>
                <a:srgbClr val="FFFF00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FFFF00"/>
                </a:solidFill>
                <a:effectLst/>
              </a:rPr>
              <a:t>Андреев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FFFF00"/>
                </a:solidFill>
                <a:effectLst/>
              </a:rPr>
              <a:t>Александр Александрович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800" i="1" dirty="0">
                <a:effectLst/>
              </a:rPr>
              <a:t> </a:t>
            </a:r>
            <a:endParaRPr lang="ru-RU" sz="1800" i="1" dirty="0">
              <a:effectLst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1600" i="1" dirty="0">
                <a:effectLst/>
              </a:rPr>
              <a:t>доктор педагогических наук, кандидат технических наук,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600" i="1" dirty="0">
                <a:effectLst/>
              </a:rPr>
              <a:t> </a:t>
            </a:r>
            <a:r>
              <a:rPr lang="ru-RU" sz="1600" i="1" dirty="0">
                <a:effectLst/>
              </a:rPr>
              <a:t>профессор</a:t>
            </a:r>
          </a:p>
          <a:p>
            <a:pPr algn="ctr" eaLnBrk="1" hangingPunct="1">
              <a:lnSpc>
                <a:spcPct val="80000"/>
              </a:lnSpc>
              <a:buNone/>
            </a:pPr>
            <a:endParaRPr lang="ru-RU" sz="1600" i="1" dirty="0">
              <a:effectLst/>
            </a:endParaRPr>
          </a:p>
          <a:p>
            <a:pPr algn="ctr" eaLnBrk="1" hangingPunct="1">
              <a:lnSpc>
                <a:spcPct val="80000"/>
              </a:lnSpc>
              <a:buNone/>
            </a:pPr>
            <a:endParaRPr lang="ru-RU" sz="1600" i="1" dirty="0">
              <a:effectLst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1600" dirty="0"/>
              <a:t> </a:t>
            </a:r>
            <a:endParaRPr lang="ru-RU" sz="44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4100" name="Picture 4" descr="foraa2"/>
          <p:cNvPicPr>
            <a:picLocks noChangeAspect="1" noChangeArrowheads="1"/>
          </p:cNvPicPr>
          <p:nvPr/>
        </p:nvPicPr>
        <p:blipFill>
          <a:blip r:embed="rId3" cstate="print"/>
          <a:srcRect r="3906" b="20918"/>
          <a:stretch>
            <a:fillRect/>
          </a:stretch>
        </p:blipFill>
        <p:spPr bwMode="auto">
          <a:xfrm>
            <a:off x="3635375" y="404813"/>
            <a:ext cx="19018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69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28C6EF-7089-4856-A922-D6DAC9F2B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</a:rPr>
              <a:t>2.Понятия и  </a:t>
            </a:r>
            <a:r>
              <a:rPr lang="en-US" dirty="0">
                <a:solidFill>
                  <a:srgbClr val="FFFF00"/>
                </a:solidFill>
              </a:rPr>
              <a:t>MVP-</a:t>
            </a:r>
            <a:r>
              <a:rPr lang="ru-RU" dirty="0">
                <a:solidFill>
                  <a:srgbClr val="FFFF00"/>
                </a:solidFill>
              </a:rPr>
              <a:t>модель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</a:rPr>
              <a:t>онлайн-обучения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ru-RU" sz="2000" dirty="0">
                <a:effectLst/>
              </a:rPr>
              <a:t> MVP</a:t>
            </a:r>
            <a:r>
              <a:rPr lang="en-US" sz="2000" dirty="0">
                <a:effectLst/>
              </a:rPr>
              <a:t> </a:t>
            </a:r>
            <a:r>
              <a:rPr lang="ru-RU" sz="2000" u="sng" dirty="0">
                <a:effectLst/>
                <a:hlinkClick r:id="rId3"/>
              </a:rPr>
              <a:t>Минимально жизнеспособный продукт — </a:t>
            </a:r>
            <a:r>
              <a:rPr lang="en-US" sz="2000" u="sng" dirty="0">
                <a:effectLst/>
              </a:rPr>
              <a:t> </a:t>
            </a:r>
            <a:r>
              <a:rPr lang="ru-RU" sz="2000" dirty="0">
                <a:effectLst/>
              </a:rPr>
              <a:t>продукт (</a:t>
            </a:r>
            <a:r>
              <a:rPr lang="ru-RU" sz="2000" dirty="0" err="1">
                <a:effectLst/>
              </a:rPr>
              <a:t>minimum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viable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product</a:t>
            </a:r>
            <a:r>
              <a:rPr lang="ru-RU" sz="2000" dirty="0">
                <a:effectLst/>
              </a:rPr>
              <a:t>,) </a:t>
            </a:r>
            <a:r>
              <a:rPr lang="en-US" sz="2000" dirty="0">
                <a:effectLst/>
              </a:rPr>
              <a:t> </a:t>
            </a:r>
            <a:endParaRPr lang="ru-RU" sz="2000" dirty="0">
              <a:effectLst/>
            </a:endParaRPr>
          </a:p>
          <a:p>
            <a:pPr marL="0" indent="0" algn="ctr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7AA5BD-7803-4879-ACC1-6F73CD69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8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73672-FC86-426B-8697-C04AAB44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/>
              <a:t>Рабочие дефиниции</a:t>
            </a:r>
            <a:br>
              <a:rPr lang="ru-RU" sz="3200" dirty="0"/>
            </a:br>
            <a:r>
              <a:rPr lang="ru-RU" sz="3200" dirty="0"/>
              <a:t>«</a:t>
            </a:r>
            <a:r>
              <a:rPr lang="ru-RU" sz="2000" i="1" dirty="0"/>
              <a:t>О дефинициях не спорят, о них договариваются»</a:t>
            </a:r>
            <a:br>
              <a:rPr lang="ru-RU" sz="2000" i="1" dirty="0"/>
            </a:br>
            <a:r>
              <a:rPr lang="ru-RU" sz="2000" i="1" dirty="0"/>
              <a:t>Научный фольклор</a:t>
            </a:r>
            <a:endParaRPr lang="ru-RU" sz="3200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62EADA-7DA3-400F-81BA-033115F31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  <a:effectLst/>
              </a:rPr>
              <a:t>Онлайн-курс </a:t>
            </a:r>
            <a:r>
              <a:rPr lang="ru-RU" sz="2400" dirty="0">
                <a:effectLst/>
              </a:rPr>
              <a:t>это система управления обучением через интернет, состоящая из педагогической и программной частей.</a:t>
            </a:r>
          </a:p>
          <a:p>
            <a:endParaRPr lang="ru-RU" sz="2400" dirty="0">
              <a:solidFill>
                <a:schemeClr val="tx2"/>
              </a:solidFill>
              <a:effectLst/>
            </a:endParaRPr>
          </a:p>
          <a:p>
            <a:r>
              <a:rPr lang="ru-RU" sz="2400" dirty="0">
                <a:solidFill>
                  <a:schemeClr val="tx2"/>
                </a:solidFill>
                <a:effectLst/>
              </a:rPr>
              <a:t>Принцип</a:t>
            </a:r>
            <a:r>
              <a:rPr lang="ru-RU" sz="2400" dirty="0">
                <a:effectLst/>
              </a:rPr>
              <a:t> -  согласованная система требований к курсу   со стороны   интересантов образовательного процесса.  </a:t>
            </a:r>
          </a:p>
          <a:p>
            <a:pPr lvl="0"/>
            <a:endParaRPr lang="ru-RU" sz="2400" dirty="0">
              <a:effectLst/>
            </a:endParaRPr>
          </a:p>
          <a:p>
            <a:pPr lvl="0"/>
            <a:r>
              <a:rPr lang="ru-RU" sz="2400" dirty="0">
                <a:solidFill>
                  <a:schemeClr val="tx2"/>
                </a:solidFill>
                <a:effectLst/>
              </a:rPr>
              <a:t>Качество</a:t>
            </a:r>
            <a:r>
              <a:rPr lang="ru-RU" sz="2400" dirty="0">
                <a:effectLst/>
              </a:rPr>
              <a:t>- это свойство   курса, удовлетворяющее определенную потребность обучающегося.</a:t>
            </a:r>
          </a:p>
          <a:p>
            <a:pPr marL="0" lvl="0" indent="0">
              <a:buNone/>
            </a:pPr>
            <a:r>
              <a:rPr lang="ru-RU" sz="2400" dirty="0">
                <a:effectLst/>
              </a:rPr>
              <a:t> 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F7CBFD-C2CC-4A82-A669-19E5ECE1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2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E8CA5-EA36-4D14-A5ED-DAE8428C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422995"/>
          </a:xfrm>
        </p:spPr>
        <p:txBody>
          <a:bodyPr/>
          <a:lstStyle/>
          <a:p>
            <a:r>
              <a:rPr lang="en-US" sz="2800" dirty="0"/>
              <a:t>MVP -</a:t>
            </a:r>
            <a:r>
              <a:rPr lang="ru-RU" sz="2800" dirty="0"/>
              <a:t> модель  онлайн-обучения</a:t>
            </a:r>
            <a:br>
              <a:rPr lang="ru-RU" sz="2800" dirty="0"/>
            </a:br>
            <a:r>
              <a:rPr lang="ru-RU" sz="1800" i="1" dirty="0"/>
              <a:t>(обучение через интернет)</a:t>
            </a:r>
            <a:endParaRPr lang="ru-RU" sz="2800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78914-EAC2-428E-9F4D-3E7136313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4104"/>
            <a:ext cx="8229600" cy="6117304"/>
          </a:xfrm>
        </p:spPr>
        <p:txBody>
          <a:bodyPr/>
          <a:lstStyle/>
          <a:p>
            <a:pPr marL="0" indent="0">
              <a:buNone/>
            </a:pPr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400" dirty="0">
                <a:effectLst/>
              </a:rPr>
              <a:t>Слушатель: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1.Получает доступ к курсу; </a:t>
            </a:r>
          </a:p>
          <a:p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400" dirty="0">
                <a:effectLst/>
              </a:rPr>
              <a:t>2. Изучает теорию </a:t>
            </a:r>
            <a:r>
              <a:rPr lang="ru-RU" sz="2000" i="1" dirty="0">
                <a:effectLst/>
              </a:rPr>
              <a:t>(представленную в форме текста </a:t>
            </a:r>
            <a:r>
              <a:rPr lang="ru-RU" sz="2000" i="1" dirty="0" err="1">
                <a:effectLst/>
              </a:rPr>
              <a:t>видио</a:t>
            </a:r>
            <a:r>
              <a:rPr lang="ru-RU" sz="2000" i="1" dirty="0">
                <a:effectLst/>
              </a:rPr>
              <a:t>, аудио и др.);</a:t>
            </a:r>
            <a:endParaRPr lang="ru-RU" sz="2400" i="1" dirty="0">
              <a:effectLst/>
            </a:endParaRPr>
          </a:p>
          <a:p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400" dirty="0">
                <a:effectLst/>
              </a:rPr>
              <a:t>3. Выполняет практические задания; </a:t>
            </a:r>
          </a:p>
          <a:p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400" dirty="0"/>
              <a:t>4. Проходит контрольные мероприятия;</a:t>
            </a:r>
          </a:p>
          <a:p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400" dirty="0">
                <a:effectLst/>
              </a:rPr>
              <a:t>5. Взаимодействует с преподавателем и сокурсниками с помощью средств коммуникаций.</a:t>
            </a:r>
          </a:p>
          <a:p>
            <a:endParaRPr lang="en-US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A61A29-5856-48E1-BD24-29EB1394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D27879-7B8E-49A7-8115-97D6CA0BC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FF00"/>
                </a:solidFill>
              </a:rPr>
              <a:t>3. Система принципов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C0056D-A064-402C-B044-9ED9D9A9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0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AB639-8F98-4156-911C-17782489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</a:rPr>
              <a:t> Формирование  принципов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0E142C-57F4-478F-AB35-4E82D2F5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</a:rPr>
              <a:t>   Считаем, что принцип - это требование к курсу  со стороны обучающегося, преподавателя и др. интересантов образовательного процесса.  </a:t>
            </a:r>
          </a:p>
          <a:p>
            <a:pPr marL="0" indent="0">
              <a:buNone/>
            </a:pPr>
            <a:endParaRPr lang="ru-RU" sz="2000" dirty="0">
              <a:effectLst/>
            </a:endParaRPr>
          </a:p>
          <a:p>
            <a:pPr marL="0" indent="0">
              <a:buNone/>
            </a:pPr>
            <a:r>
              <a:rPr lang="ru-RU" sz="2400" dirty="0">
                <a:effectLst/>
              </a:rPr>
              <a:t>  Будем выявлять и формировать   их совокупность   из отечественной и зарубежной практики </a:t>
            </a:r>
            <a:r>
              <a:rPr lang="ru-RU" sz="2400" dirty="0">
                <a:solidFill>
                  <a:schemeClr val="accent2"/>
                </a:solidFill>
                <a:effectLst/>
              </a:rPr>
              <a:t> оценки  качества</a:t>
            </a:r>
            <a:r>
              <a:rPr lang="ru-RU" sz="2400" dirty="0">
                <a:effectLst/>
              </a:rPr>
              <a:t> онлайн-курсов. </a:t>
            </a:r>
          </a:p>
          <a:p>
            <a:pPr marL="0" indent="0">
              <a:buNone/>
            </a:pPr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400" dirty="0">
                <a:effectLst/>
              </a:rPr>
              <a:t>Ориентация на качество. </a:t>
            </a:r>
            <a:r>
              <a:rPr lang="ru-RU" sz="1400" dirty="0">
                <a:effectLst/>
              </a:rPr>
              <a:t>Рерих</a:t>
            </a:r>
            <a:r>
              <a:rPr lang="ru-RU" sz="1600" dirty="0">
                <a:effectLst/>
              </a:rPr>
              <a:t>  </a:t>
            </a:r>
            <a:endParaRPr lang="ru-RU" sz="1400" dirty="0">
              <a:effectLst/>
            </a:endParaRPr>
          </a:p>
          <a:p>
            <a:pPr marL="0" indent="0">
              <a:buNone/>
            </a:pPr>
            <a:r>
              <a:rPr lang="ru-RU" sz="1400" dirty="0">
                <a:effectLst/>
              </a:rPr>
              <a:t>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05B4A8-C207-4497-B255-9D536766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4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1301006"/>
          </a:xfrm>
        </p:spPr>
        <p:txBody>
          <a:bodyPr/>
          <a:lstStyle/>
          <a:p>
            <a:pPr marL="0" indent="0"/>
            <a:br>
              <a:rPr lang="en-US" sz="2400" i="1" dirty="0">
                <a:solidFill>
                  <a:srgbClr val="FFFF00"/>
                </a:solidFill>
                <a:effectLst/>
              </a:rPr>
            </a:br>
            <a:r>
              <a:rPr lang="ru-RU" sz="2400" i="1" dirty="0" err="1">
                <a:solidFill>
                  <a:srgbClr val="FFFF00"/>
                </a:solidFill>
                <a:effectLst/>
              </a:rPr>
              <a:t>Непомышляющие</a:t>
            </a:r>
            <a:r>
              <a:rPr lang="ru-RU" sz="2400" i="1" dirty="0">
                <a:solidFill>
                  <a:srgbClr val="FFFF00"/>
                </a:solidFill>
                <a:effectLst/>
              </a:rPr>
              <a:t> о качестве, </a:t>
            </a:r>
            <a:br>
              <a:rPr lang="ru-RU" sz="2400" i="1" dirty="0">
                <a:solidFill>
                  <a:srgbClr val="FFFF00"/>
                </a:solidFill>
                <a:effectLst/>
              </a:rPr>
            </a:br>
            <a:r>
              <a:rPr lang="ru-RU" sz="2400" i="1" dirty="0">
                <a:solidFill>
                  <a:srgbClr val="FFFF00"/>
                </a:solidFill>
                <a:effectLst/>
              </a:rPr>
              <a:t>пусть и не помышляют о культуре.</a:t>
            </a:r>
            <a:br>
              <a:rPr lang="ru-RU" sz="2400" i="1" dirty="0">
                <a:solidFill>
                  <a:srgbClr val="FFFF00"/>
                </a:solidFill>
                <a:effectLst/>
              </a:rPr>
            </a:br>
            <a:r>
              <a:rPr lang="en-US" sz="2400" i="1" dirty="0">
                <a:solidFill>
                  <a:srgbClr val="FFFF00"/>
                </a:solidFill>
                <a:effectLst/>
              </a:rPr>
              <a:t>                                                                </a:t>
            </a:r>
            <a:r>
              <a:rPr lang="ru-RU" sz="2400" i="1" dirty="0">
                <a:solidFill>
                  <a:srgbClr val="FFFF00"/>
                </a:solidFill>
                <a:effectLst/>
              </a:rPr>
              <a:t>Н. Рерих</a:t>
            </a:r>
            <a:br>
              <a:rPr lang="ru-RU" sz="2400" i="1" dirty="0">
                <a:solidFill>
                  <a:srgbClr val="FFFF00"/>
                </a:solidFill>
              </a:rPr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346" r="13346" b="9441"/>
          <a:stretch/>
        </p:blipFill>
        <p:spPr>
          <a:xfrm>
            <a:off x="611560" y="1600200"/>
            <a:ext cx="8075239" cy="478112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0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68D392-19DC-4AD4-9820-4D4A25972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    Система принципов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9F6F6D-8F20-4198-BCCA-3FEFC146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5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7E438-6C66-4711-9EEA-53C33D0A1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effectLst/>
              </a:rPr>
              <a:t>1</a:t>
            </a:r>
            <a:r>
              <a:rPr lang="ru-RU" sz="3600" b="1" dirty="0">
                <a:effectLst/>
              </a:rPr>
              <a:t>.Представительский принцип курса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BDB15-4C75-4D1D-B836-5E7871E2E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effectLst/>
              </a:rPr>
              <a:t> </a:t>
            </a:r>
            <a:r>
              <a:rPr lang="ru-RU" sz="2400" dirty="0">
                <a:effectLst/>
              </a:rPr>
              <a:t>   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Этот принцип требует:</a:t>
            </a:r>
          </a:p>
          <a:p>
            <a:pPr marL="0" indent="0">
              <a:buNone/>
            </a:pPr>
            <a:endParaRPr lang="ru-RU" sz="2400" dirty="0">
              <a:effectLst/>
            </a:endParaRPr>
          </a:p>
          <a:p>
            <a:r>
              <a:rPr lang="ru-RU" sz="2400" dirty="0">
                <a:effectLst/>
              </a:rPr>
              <a:t>названия курса,  </a:t>
            </a:r>
          </a:p>
          <a:p>
            <a:r>
              <a:rPr lang="ru-RU" sz="2400" dirty="0">
                <a:effectLst/>
              </a:rPr>
              <a:t>сведений об авторе,  </a:t>
            </a:r>
          </a:p>
          <a:p>
            <a:r>
              <a:rPr lang="ru-RU" sz="2400" dirty="0">
                <a:effectLst/>
              </a:rPr>
              <a:t>программы курса,</a:t>
            </a:r>
          </a:p>
          <a:p>
            <a:r>
              <a:rPr lang="ru-RU" sz="2400" dirty="0">
                <a:effectLst/>
              </a:rPr>
              <a:t>техническое оснащение рабочего места  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и др.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7DC8D9-3F2C-4928-B6ED-3CF27917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02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4C988-FDD9-48A4-87A2-99E0135F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effectLst/>
              </a:rPr>
              <a:t>2.  Принцип информационной обеспеченности курса </a:t>
            </a:r>
            <a:endParaRPr lang="ru-RU" sz="4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E6DCE0-B683-45D5-8CEB-AFFD64AF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464614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</a:rPr>
              <a:t>   Этот принцип требует:  </a:t>
            </a:r>
          </a:p>
          <a:p>
            <a:r>
              <a:rPr lang="ru-RU" sz="2400" dirty="0">
                <a:effectLst/>
              </a:rPr>
              <a:t>представить теоретический учебный материал аккуратно  в структурированном виде, </a:t>
            </a:r>
          </a:p>
          <a:p>
            <a:endParaRPr lang="ru-RU" sz="2400" dirty="0">
              <a:effectLst/>
            </a:endParaRPr>
          </a:p>
          <a:p>
            <a:r>
              <a:rPr lang="ru-RU" sz="2400" dirty="0">
                <a:effectLst/>
              </a:rPr>
              <a:t>в различных формах представления      информации </a:t>
            </a:r>
            <a:r>
              <a:rPr lang="ru-RU" sz="2400" i="1" dirty="0">
                <a:effectLst/>
              </a:rPr>
              <a:t>(текст, аудио, видео). </a:t>
            </a:r>
          </a:p>
          <a:p>
            <a:endParaRPr lang="ru-RU" sz="2400" dirty="0">
              <a:effectLst/>
            </a:endParaRPr>
          </a:p>
          <a:p>
            <a:r>
              <a:rPr lang="ru-RU" sz="2400" dirty="0">
                <a:effectLst/>
              </a:rPr>
              <a:t>должно  уместное применение мультимедиа,    </a:t>
            </a:r>
            <a:r>
              <a:rPr lang="en-US" sz="2400" dirty="0">
                <a:effectLst/>
              </a:rPr>
              <a:t>AR</a:t>
            </a:r>
            <a:r>
              <a:rPr lang="ru-RU" sz="2400" dirty="0">
                <a:effectLst/>
              </a:rPr>
              <a:t>/ </a:t>
            </a:r>
            <a:r>
              <a:rPr lang="en-US" sz="2400" dirty="0">
                <a:effectLst/>
              </a:rPr>
              <a:t>VR</a:t>
            </a:r>
            <a:r>
              <a:rPr lang="ru-RU" sz="2400" dirty="0">
                <a:effectLst/>
              </a:rPr>
              <a:t>.</a:t>
            </a:r>
          </a:p>
          <a:p>
            <a:endParaRPr lang="ru-RU" sz="2400" dirty="0">
              <a:effectLst/>
            </a:endParaRPr>
          </a:p>
          <a:p>
            <a:r>
              <a:rPr lang="ru-RU" sz="2400" dirty="0">
                <a:effectLst/>
              </a:rPr>
              <a:t> требуется соблюдение  авторских прав 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и др.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F76419-85FC-45C7-A291-66558B2D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95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3C86A-415F-4D6A-9079-24AF5FEA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b="1" dirty="0">
                <a:effectLst/>
              </a:rPr>
            </a:br>
            <a:r>
              <a:rPr lang="ru-RU" sz="3200" b="1" dirty="0">
                <a:effectLst/>
              </a:rPr>
              <a:t>3. Принцип практической направленности курса</a:t>
            </a:r>
            <a:br>
              <a:rPr lang="ru-RU" b="1" dirty="0">
                <a:effectLst/>
              </a:rPr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FD7571-60C9-4C9F-A46B-528D7176B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6007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</a:rPr>
              <a:t>В курсе в зависимости от целей и  направления подготовки должны содержаться: </a:t>
            </a:r>
          </a:p>
          <a:p>
            <a:r>
              <a:rPr lang="ru-RU" sz="2400" dirty="0">
                <a:effectLst/>
              </a:rPr>
              <a:t>онлайн семинары  </a:t>
            </a:r>
            <a:r>
              <a:rPr lang="ru-RU" sz="1800" i="1" dirty="0">
                <a:effectLst/>
              </a:rPr>
              <a:t>(аудио/видео/текстовые)</a:t>
            </a:r>
            <a:r>
              <a:rPr lang="ru-RU" sz="1800" dirty="0">
                <a:effectLst/>
              </a:rPr>
              <a:t>, </a:t>
            </a:r>
            <a:endParaRPr lang="ru-RU" sz="2400" dirty="0">
              <a:effectLst/>
            </a:endParaRPr>
          </a:p>
          <a:p>
            <a:endParaRPr lang="ru-RU" sz="2400" dirty="0">
              <a:effectLst/>
            </a:endParaRPr>
          </a:p>
          <a:p>
            <a:r>
              <a:rPr lang="ru-RU" sz="2400" dirty="0">
                <a:effectLst/>
              </a:rPr>
              <a:t>практические задания </a:t>
            </a:r>
            <a:r>
              <a:rPr lang="ru-RU" sz="1800" i="1" dirty="0">
                <a:effectLst/>
              </a:rPr>
              <a:t>(рефераты, эссе, кейсы и др.)</a:t>
            </a:r>
            <a:r>
              <a:rPr lang="ru-RU" sz="1800" dirty="0">
                <a:effectLst/>
              </a:rPr>
              <a:t> </a:t>
            </a:r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400" dirty="0">
                <a:effectLst/>
              </a:rPr>
              <a:t> </a:t>
            </a:r>
          </a:p>
          <a:p>
            <a:r>
              <a:rPr lang="ru-RU" sz="2400" dirty="0">
                <a:effectLst/>
              </a:rPr>
              <a:t> дистанционные  лабораторные практикумы </a:t>
            </a:r>
            <a:r>
              <a:rPr lang="ru-RU" sz="1800" i="1" dirty="0">
                <a:effectLst/>
              </a:rPr>
              <a:t>(удаленный доступ, имитация</a:t>
            </a:r>
            <a:r>
              <a:rPr lang="ru-RU" sz="2000" i="1" dirty="0">
                <a:effectLst/>
              </a:rPr>
              <a:t>)</a:t>
            </a:r>
            <a:r>
              <a:rPr lang="ru-RU" sz="2000" dirty="0">
                <a:effectLst/>
              </a:rPr>
              <a:t>,  </a:t>
            </a:r>
            <a:endParaRPr lang="ru-RU" sz="2400" dirty="0">
              <a:effectLst/>
            </a:endParaRPr>
          </a:p>
          <a:p>
            <a:endParaRPr lang="ru-RU" sz="2400" dirty="0">
              <a:effectLst/>
            </a:endParaRPr>
          </a:p>
          <a:p>
            <a:r>
              <a:rPr lang="ru-RU" sz="2400" dirty="0">
                <a:effectLst/>
              </a:rPr>
              <a:t>проектные и групповые задания,  научно-исследовательская работа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 и др.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524542-AA48-4648-A63C-FC517D29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B593A0-B149-4D70-9483-624284D54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5425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  <a:effectLst/>
              </a:rPr>
              <a:t> </a:t>
            </a:r>
            <a:r>
              <a:rPr lang="ru-RU" sz="2800" dirty="0">
                <a:solidFill>
                  <a:schemeClr val="tx2"/>
                </a:solidFill>
                <a:effectLst/>
              </a:rPr>
              <a:t>Сведения об Андрееве А.А. опубликованы </a:t>
            </a:r>
            <a:r>
              <a:rPr lang="ru-RU" dirty="0">
                <a:solidFill>
                  <a:schemeClr val="tx2"/>
                </a:solidFill>
                <a:effectLst/>
              </a:rPr>
              <a:t> в </a:t>
            </a:r>
            <a:r>
              <a:rPr lang="ru-RU" sz="2800" dirty="0">
                <a:effectLst/>
              </a:rPr>
              <a:t>энциклопедии «Известные ученые»</a:t>
            </a:r>
            <a:r>
              <a:rPr lang="en-US" sz="2800" dirty="0">
                <a:effectLst/>
              </a:rPr>
              <a:t>  </a:t>
            </a:r>
            <a:r>
              <a:rPr lang="en-US" sz="2000" dirty="0">
                <a:hlinkClick r:id="rId2"/>
              </a:rPr>
              <a:t>www</a:t>
            </a:r>
            <a:r>
              <a:rPr lang="ru-RU" sz="2000" dirty="0">
                <a:hlinkClick r:id="rId2"/>
              </a:rPr>
              <a:t>.</a:t>
            </a:r>
            <a:r>
              <a:rPr lang="en-US" sz="2000" dirty="0">
                <a:hlinkClick r:id="rId2"/>
              </a:rPr>
              <a:t>famous</a:t>
            </a:r>
            <a:r>
              <a:rPr lang="ru-RU" sz="2000" dirty="0">
                <a:hlinkClick r:id="rId2"/>
              </a:rPr>
              <a:t>-</a:t>
            </a:r>
            <a:r>
              <a:rPr lang="en-US" sz="2000" dirty="0">
                <a:hlinkClick r:id="rId2"/>
              </a:rPr>
              <a:t>scientists</a:t>
            </a:r>
            <a:r>
              <a:rPr lang="ru-RU" sz="2000" dirty="0">
                <a:hlinkClick r:id="rId2"/>
              </a:rPr>
              <a:t>.</a:t>
            </a:r>
            <a:r>
              <a:rPr lang="en-US" sz="2000" dirty="0" err="1">
                <a:hlinkClick r:id="rId2"/>
              </a:rPr>
              <a:t>ru</a:t>
            </a:r>
            <a:r>
              <a:rPr lang="ru-RU" sz="2000" dirty="0">
                <a:hlinkClick r:id="rId2"/>
              </a:rPr>
              <a:t>/12082</a:t>
            </a:r>
            <a:endParaRPr lang="ru-RU" sz="2000" dirty="0"/>
          </a:p>
          <a:p>
            <a:pPr marL="0" indent="0">
              <a:buNone/>
            </a:pPr>
            <a:r>
              <a:rPr lang="ru-RU" sz="2400" dirty="0"/>
              <a:t>Индекс </a:t>
            </a:r>
            <a:r>
              <a:rPr lang="ru-RU" sz="2400" dirty="0" err="1"/>
              <a:t>Хирша</a:t>
            </a:r>
            <a:r>
              <a:rPr lang="ru-RU" sz="2400"/>
              <a:t> 23</a:t>
            </a:r>
            <a:br>
              <a:rPr lang="ru-RU" sz="2400" u="sng" dirty="0"/>
            </a:br>
            <a:br>
              <a:rPr lang="ru-RU" u="sng" dirty="0"/>
            </a:br>
            <a:endParaRPr lang="ru-RU" u="sng" dirty="0"/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40000"/>
                    <a:lumOff val="60000"/>
                  </a:schemeClr>
                </a:solidFill>
                <a:effectLst/>
              </a:rPr>
              <a:t>Контактная  информация</a:t>
            </a:r>
            <a:br>
              <a:rPr lang="ru-RU" dirty="0">
                <a:solidFill>
                  <a:schemeClr val="bg1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2000" dirty="0">
                <a:effectLst/>
              </a:rPr>
              <a:t>e-mail</a:t>
            </a:r>
            <a:r>
              <a:rPr lang="ru-RU" sz="2000" dirty="0">
                <a:effectLst/>
              </a:rPr>
              <a:t>: </a:t>
            </a:r>
            <a:r>
              <a:rPr lang="en-US" sz="2000" dirty="0">
                <a:effectLst/>
                <a:hlinkClick r:id="rId3"/>
              </a:rPr>
              <a:t>andreev_a_a@mail.ru</a:t>
            </a:r>
            <a:br>
              <a:rPr lang="en-US" sz="2400" dirty="0">
                <a:effectLst/>
              </a:rPr>
            </a:br>
            <a:r>
              <a:rPr lang="en-US" sz="1600" dirty="0" err="1">
                <a:effectLst/>
              </a:rPr>
              <a:t>facebook</a:t>
            </a:r>
            <a:r>
              <a:rPr lang="ru-RU" sz="1600" dirty="0">
                <a:effectLst/>
              </a:rPr>
              <a:t>:</a:t>
            </a:r>
            <a:r>
              <a:rPr lang="ru-RU" sz="2400" dirty="0">
                <a:effectLst/>
              </a:rPr>
              <a:t> </a:t>
            </a:r>
            <a:r>
              <a:rPr lang="en-US" sz="1600" u="sng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http</a:t>
            </a:r>
            <a:r>
              <a:rPr lang="ru-RU" sz="1600" u="sng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://</a:t>
            </a:r>
            <a:r>
              <a:rPr lang="en-US" sz="1600" u="sng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www</a:t>
            </a:r>
            <a:r>
              <a:rPr lang="ru-RU" sz="1600" u="sng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.</a:t>
            </a:r>
            <a:r>
              <a:rPr lang="en-US" sz="1600" u="sng" dirty="0" err="1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facebook</a:t>
            </a:r>
            <a:r>
              <a:rPr lang="ru-RU" sz="1600" u="sng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.</a:t>
            </a:r>
            <a:r>
              <a:rPr lang="en-US" sz="1600" u="sng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com</a:t>
            </a:r>
            <a:r>
              <a:rPr lang="ru-RU" sz="1600" u="sng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/</a:t>
            </a:r>
            <a:r>
              <a:rPr lang="en-US" sz="1600" u="sng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profile</a:t>
            </a:r>
            <a:r>
              <a:rPr lang="ru-RU" sz="1600" u="sng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.</a:t>
            </a:r>
            <a:r>
              <a:rPr lang="en-US" sz="1600" u="sng" dirty="0" err="1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php</a:t>
            </a:r>
            <a:r>
              <a:rPr lang="ru-RU" sz="1600" u="sng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?</a:t>
            </a:r>
            <a:r>
              <a:rPr lang="en-US" sz="1600" u="sng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id</a:t>
            </a:r>
            <a:r>
              <a:rPr lang="ru-RU" sz="1600" u="sng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=100001022636050</a:t>
            </a:r>
            <a:endParaRPr lang="ru-RU" sz="1600" u="sng" dirty="0"/>
          </a:p>
          <a:p>
            <a:pPr marL="0" indent="0">
              <a:buNone/>
            </a:pPr>
            <a:r>
              <a:rPr lang="en-US" sz="2000" u="sng" dirty="0"/>
              <a:t>skype:  </a:t>
            </a:r>
            <a:r>
              <a:rPr lang="en-US" sz="1800" u="sng" dirty="0">
                <a:solidFill>
                  <a:srgbClr val="FFFFCC"/>
                </a:solidFill>
              </a:rPr>
              <a:t>andreev2822</a:t>
            </a: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D5CAB6-FD41-4B46-BD80-589DCD9B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7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8137F-EA9C-4CF1-A555-CF058092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1156990"/>
          </a:xfrm>
        </p:spPr>
        <p:txBody>
          <a:bodyPr/>
          <a:lstStyle/>
          <a:p>
            <a:br>
              <a:rPr lang="ru-RU" sz="3200" b="1" dirty="0">
                <a:effectLst/>
              </a:rPr>
            </a:br>
            <a:r>
              <a:rPr lang="ru-RU" sz="3200" dirty="0">
                <a:effectLst/>
              </a:rPr>
              <a:t>4</a:t>
            </a:r>
            <a:r>
              <a:rPr lang="ru-RU" sz="3200" b="1" dirty="0">
                <a:effectLst/>
              </a:rPr>
              <a:t>.   Принцип контрольных мероприятий   </a:t>
            </a:r>
            <a:br>
              <a:rPr lang="ru-RU" sz="3200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6CC85-D1BF-4EB5-890F-21923EACF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    Контроль может включать в себя, как минимум:    </a:t>
            </a:r>
          </a:p>
          <a:p>
            <a:r>
              <a:rPr lang="ru-RU" dirty="0">
                <a:effectLst/>
              </a:rPr>
              <a:t>тесты,  </a:t>
            </a:r>
          </a:p>
          <a:p>
            <a:r>
              <a:rPr lang="ru-RU" dirty="0">
                <a:effectLst/>
              </a:rPr>
              <a:t>взаимоконтроль, </a:t>
            </a:r>
          </a:p>
          <a:p>
            <a:r>
              <a:rPr lang="ru-RU" dirty="0">
                <a:effectLst/>
              </a:rPr>
              <a:t>комплексное  итоговое задание,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и др.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FF3EDC-7DA4-421C-B802-10F0397D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61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863B1-2C79-4CEE-8ADF-BFD37D71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5.   </a:t>
            </a:r>
            <a:r>
              <a:rPr lang="ru-RU" sz="3200" b="1" dirty="0">
                <a:effectLst/>
              </a:rPr>
              <a:t>Принцип взаимодействия участников образовательного  процесса</a:t>
            </a:r>
            <a:br>
              <a:rPr lang="ru-RU" sz="3200" dirty="0">
                <a:effectLst/>
              </a:rPr>
            </a:b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FA2498-1404-49D5-A457-4258FF316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pPr marL="0" indent="0">
              <a:buNone/>
            </a:pPr>
            <a:endParaRPr lang="ru-RU" sz="2800" dirty="0">
              <a:effectLst/>
            </a:endParaRPr>
          </a:p>
          <a:p>
            <a:pPr marL="0" indent="0">
              <a:buNone/>
            </a:pPr>
            <a:r>
              <a:rPr lang="ru-RU" sz="2800" dirty="0">
                <a:effectLst/>
              </a:rPr>
              <a:t>  Взаимодействие  </a:t>
            </a:r>
            <a:r>
              <a:rPr lang="ru-RU" sz="1600" i="1" dirty="0">
                <a:effectLst/>
              </a:rPr>
              <a:t>(студент-студент, студент-преподаватель)</a:t>
            </a:r>
            <a:r>
              <a:rPr lang="ru-RU" sz="2800" dirty="0">
                <a:effectLst/>
              </a:rPr>
              <a:t> должно осуществляется  посредством  многообразия    инструментов электронной  коммуникации </a:t>
            </a:r>
          </a:p>
          <a:p>
            <a:pPr marL="0" indent="0">
              <a:buNone/>
            </a:pPr>
            <a:r>
              <a:rPr lang="ru-RU" sz="2000" i="1" dirty="0">
                <a:effectLst/>
              </a:rPr>
              <a:t>(э- почта, ФБ, ВК,  </a:t>
            </a:r>
            <a:r>
              <a:rPr lang="ru-RU" sz="2000" i="1" dirty="0" err="1">
                <a:effectLst/>
              </a:rPr>
              <a:t>вотсап</a:t>
            </a:r>
            <a:r>
              <a:rPr lang="ru-RU" sz="2000" i="1" dirty="0">
                <a:effectLst/>
              </a:rPr>
              <a:t>, телеграмм, </a:t>
            </a:r>
            <a:r>
              <a:rPr lang="ru-RU" sz="2000" i="1" dirty="0" err="1">
                <a:effectLst/>
              </a:rPr>
              <a:t>инстаграмм</a:t>
            </a:r>
            <a:r>
              <a:rPr lang="ru-RU" sz="2000" i="1" dirty="0">
                <a:effectLst/>
              </a:rPr>
              <a:t>…)</a:t>
            </a:r>
            <a:r>
              <a:rPr lang="ru-RU" sz="2000" dirty="0">
                <a:effectLst/>
              </a:rPr>
              <a:t>. </a:t>
            </a:r>
          </a:p>
          <a:p>
            <a:endParaRPr lang="ru-RU" sz="2800" dirty="0">
              <a:effectLst/>
            </a:endParaRPr>
          </a:p>
          <a:p>
            <a:pPr marL="0" indent="0">
              <a:buNone/>
            </a:pPr>
            <a:r>
              <a:rPr lang="ru-RU" sz="2800" dirty="0">
                <a:effectLst/>
              </a:rPr>
              <a:t>  При этом возможны различные формы взаимодействия  </a:t>
            </a:r>
            <a:r>
              <a:rPr lang="ru-RU" sz="2000" i="1" dirty="0">
                <a:effectLst/>
              </a:rPr>
              <a:t>(текст, видео, речь…..).</a:t>
            </a:r>
            <a:endParaRPr lang="ru-RU" sz="2000" dirty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AED9FE-FF5A-4EB5-9862-FD2B6884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94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21F53-E4C1-4421-BB9E-91A48000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</a:rPr>
              <a:t>6. </a:t>
            </a:r>
            <a:r>
              <a:rPr lang="ru-RU" sz="3200" b="1" dirty="0">
                <a:effectLst/>
              </a:rPr>
              <a:t>Принцип мотивации учебной деятельности</a:t>
            </a:r>
            <a:br>
              <a:rPr lang="ru-RU" sz="2800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429326-4102-478C-A2E4-A0BA0F060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effectLst/>
              </a:rPr>
              <a:t>Требует    использования:   </a:t>
            </a:r>
          </a:p>
          <a:p>
            <a:pPr marL="0" indent="0">
              <a:buNone/>
            </a:pPr>
            <a:endParaRPr lang="ru-RU" dirty="0">
              <a:effectLst/>
            </a:endParaRPr>
          </a:p>
          <a:p>
            <a:r>
              <a:rPr lang="ru-RU" sz="2800" dirty="0">
                <a:effectLst/>
              </a:rPr>
              <a:t>элементов геймификации </a:t>
            </a:r>
            <a:r>
              <a:rPr lang="ru-RU" sz="2000" i="1" dirty="0">
                <a:effectLst/>
              </a:rPr>
              <a:t>(бейджи, рейтинги), </a:t>
            </a:r>
            <a:endParaRPr lang="ru-RU" sz="2400" i="1" dirty="0">
              <a:effectLst/>
            </a:endParaRPr>
          </a:p>
          <a:p>
            <a:r>
              <a:rPr lang="ru-RU" sz="2800" dirty="0">
                <a:effectLst/>
              </a:rPr>
              <a:t>отображение индивидуальных достижений обучающихся,</a:t>
            </a:r>
          </a:p>
          <a:p>
            <a:r>
              <a:rPr lang="ru-RU" sz="2800" dirty="0">
                <a:effectLst/>
              </a:rPr>
              <a:t>методов вовлечения и удержания</a:t>
            </a:r>
          </a:p>
          <a:p>
            <a:pPr marL="0" indent="0">
              <a:buNone/>
            </a:pPr>
            <a:r>
              <a:rPr lang="ru-RU" sz="2800" dirty="0"/>
              <a:t>и др.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06C383-A724-46E9-8D28-F61957E8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3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A5D34-564C-4C1E-ACE8-89E54903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br>
              <a:rPr lang="ru-RU" sz="3600" dirty="0">
                <a:solidFill>
                  <a:schemeClr val="accent1"/>
                </a:solidFill>
                <a:effectLst/>
              </a:rPr>
            </a:br>
            <a:r>
              <a:rPr lang="ru-RU" sz="3600" dirty="0">
                <a:solidFill>
                  <a:schemeClr val="accent1"/>
                </a:solidFill>
                <a:effectLst/>
              </a:rPr>
              <a:t>7.  </a:t>
            </a:r>
            <a:r>
              <a:rPr lang="ru-RU" sz="3600" b="1" dirty="0">
                <a:effectLst/>
              </a:rPr>
              <a:t>Принцип воспитания и культуры</a:t>
            </a:r>
            <a:br>
              <a:rPr lang="ru-RU" sz="4000" dirty="0">
                <a:solidFill>
                  <a:schemeClr val="accent1"/>
                </a:solidFill>
                <a:effectLst/>
              </a:rPr>
            </a:b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41247A-8E62-450B-A9B3-ACC733F37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Требует:</a:t>
            </a:r>
          </a:p>
          <a:p>
            <a:r>
              <a:rPr lang="ru-RU" dirty="0">
                <a:effectLst/>
              </a:rPr>
              <a:t>соблюдения сетевого этикета.  </a:t>
            </a:r>
          </a:p>
          <a:p>
            <a:r>
              <a:rPr lang="ru-RU" dirty="0">
                <a:effectLst/>
              </a:rPr>
              <a:t>знания безопасной работы в интернете. </a:t>
            </a:r>
          </a:p>
          <a:p>
            <a:r>
              <a:rPr lang="ru-RU" dirty="0">
                <a:effectLst/>
              </a:rPr>
              <a:t>виртуальное   посещение музеев, изучение курсов по искусству на Арзамас</a:t>
            </a:r>
          </a:p>
          <a:p>
            <a:r>
              <a:rPr lang="ru-RU" sz="2800" dirty="0">
                <a:effectLst/>
              </a:rPr>
              <a:t>и др.</a:t>
            </a:r>
          </a:p>
          <a:p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10186C-49C2-4CEE-9833-6CA42CAA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7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8B1C3-9E52-46D0-9F4A-8C868D95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ru-RU" sz="3600" dirty="0">
                <a:effectLst/>
              </a:rPr>
              <a:t>8. </a:t>
            </a:r>
            <a:r>
              <a:rPr lang="ru-RU" sz="3600" b="1" dirty="0">
                <a:effectLst/>
              </a:rPr>
              <a:t>Принцип программной обеспеченности</a:t>
            </a:r>
            <a:endParaRPr lang="ru-RU" sz="6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D00FA-09FB-45D0-8FF1-8544E0DD5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 </a:t>
            </a:r>
            <a:r>
              <a:rPr lang="ru-RU" sz="2400" dirty="0">
                <a:effectLst/>
              </a:rPr>
              <a:t>Достигается: </a:t>
            </a:r>
          </a:p>
          <a:p>
            <a:r>
              <a:rPr lang="ru-RU" sz="2400" dirty="0">
                <a:effectLst/>
              </a:rPr>
              <a:t>эргономичностью программной среды обучения, </a:t>
            </a:r>
          </a:p>
          <a:p>
            <a:r>
              <a:rPr lang="ru-RU" sz="2400" dirty="0">
                <a:effectLst/>
              </a:rPr>
              <a:t>наличием  техподдержки, </a:t>
            </a:r>
          </a:p>
          <a:p>
            <a:r>
              <a:rPr lang="ru-RU" sz="2400" dirty="0">
                <a:effectLst/>
              </a:rPr>
              <a:t>наличием аналитики процесса обучения,</a:t>
            </a:r>
          </a:p>
          <a:p>
            <a:r>
              <a:rPr lang="ru-RU" sz="2400" dirty="0">
                <a:effectLst/>
              </a:rPr>
              <a:t>возможностью обучения на мобильных устройствах, </a:t>
            </a:r>
          </a:p>
          <a:p>
            <a:r>
              <a:rPr lang="ru-RU" sz="2400" dirty="0" err="1">
                <a:effectLst/>
              </a:rPr>
              <a:t>прокторингом</a:t>
            </a:r>
            <a:r>
              <a:rPr lang="ru-RU" sz="2400" dirty="0">
                <a:effectLst/>
              </a:rPr>
              <a:t> обучения, </a:t>
            </a:r>
          </a:p>
          <a:p>
            <a:r>
              <a:rPr lang="ru-RU" sz="2400" dirty="0">
                <a:effectLst/>
              </a:rPr>
              <a:t>приспособленностью  курса к обучению людей с ОВЗ  </a:t>
            </a:r>
          </a:p>
          <a:p>
            <a:r>
              <a:rPr lang="ru-RU" sz="2400" dirty="0">
                <a:effectLst/>
              </a:rPr>
              <a:t>обоснованное использование сетевых сервисов</a:t>
            </a:r>
          </a:p>
          <a:p>
            <a:r>
              <a:rPr lang="ru-RU" sz="2400" dirty="0">
                <a:effectLst/>
              </a:rPr>
              <a:t>и др.</a:t>
            </a:r>
          </a:p>
          <a:p>
            <a:endParaRPr lang="ru-RU" sz="2400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540D9A-53E1-4380-A2D5-F9B76B10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38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80DD9-45E7-43CB-AFD3-16E6D10C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accent1"/>
                </a:solidFill>
                <a:effectLst/>
              </a:rPr>
              <a:t>9.  </a:t>
            </a:r>
            <a:r>
              <a:rPr lang="ru-RU" sz="4000" b="1" dirty="0">
                <a:effectLst/>
              </a:rPr>
              <a:t>Принцип маркетинга</a:t>
            </a:r>
            <a:br>
              <a:rPr lang="ru-RU" sz="4000" b="1" dirty="0">
                <a:effectLst/>
              </a:rPr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C6DB1-FD65-4675-80CF-0E728D9E5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effectLst/>
              </a:rPr>
              <a:t>Обеспечивается наличием маркетинговых функций: </a:t>
            </a:r>
          </a:p>
          <a:p>
            <a:r>
              <a:rPr lang="ru-RU" sz="2800" dirty="0">
                <a:effectLst/>
              </a:rPr>
              <a:t>трейлер к курсу, </a:t>
            </a:r>
          </a:p>
          <a:p>
            <a:r>
              <a:rPr lang="ru-RU" sz="2800" dirty="0">
                <a:effectLst/>
              </a:rPr>
              <a:t>рекламных элементов </a:t>
            </a:r>
            <a:r>
              <a:rPr lang="ru-RU" sz="2400" dirty="0">
                <a:effectLst/>
              </a:rPr>
              <a:t>(</a:t>
            </a:r>
            <a:r>
              <a:rPr lang="ru-RU" sz="2400" i="1" dirty="0">
                <a:effectLst/>
              </a:rPr>
              <a:t>привлекательное оформление….</a:t>
            </a:r>
            <a:r>
              <a:rPr lang="ru-RU" sz="2400" dirty="0">
                <a:effectLst/>
              </a:rPr>
              <a:t>),   </a:t>
            </a:r>
            <a:endParaRPr lang="ru-RU" sz="2800" dirty="0">
              <a:effectLst/>
            </a:endParaRPr>
          </a:p>
          <a:p>
            <a:r>
              <a:rPr lang="ru-RU" sz="2800" dirty="0">
                <a:effectLst/>
              </a:rPr>
              <a:t>бесплатных </a:t>
            </a:r>
            <a:r>
              <a:rPr lang="ru-RU" sz="2800" dirty="0" err="1">
                <a:effectLst/>
              </a:rPr>
              <a:t>промовебинаров</a:t>
            </a:r>
            <a:r>
              <a:rPr lang="ru-RU" sz="2800" dirty="0">
                <a:effectLst/>
              </a:rPr>
              <a:t>, </a:t>
            </a:r>
          </a:p>
          <a:p>
            <a:r>
              <a:rPr lang="ru-RU" sz="2800" dirty="0">
                <a:effectLst/>
              </a:rPr>
              <a:t>  и др. 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238F7E-3811-4279-93A2-83B002E7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46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DE3A2-0D04-4D18-950C-4590EF2F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 10. Общее впечатление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1C59A-1C80-4B27-871B-F731346E3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effectLst/>
              </a:rPr>
              <a:t> </a:t>
            </a:r>
            <a:r>
              <a:rPr lang="ru-RU" dirty="0">
                <a:effectLst/>
              </a:rPr>
              <a:t>Это своеобразный «лайк» курса.</a:t>
            </a:r>
          </a:p>
          <a:p>
            <a:pPr marL="0" indent="0">
              <a:buNone/>
            </a:pPr>
            <a:r>
              <a:rPr lang="ru-RU" b="1" dirty="0">
                <a:effectLst/>
              </a:rPr>
              <a:t> 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64A666-1D96-443F-97D5-EE208BA6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23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C8D5F9-EC71-41BF-BC32-FA52F5A56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8224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</a:rPr>
              <a:t>        3.Направления применения  принципов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BA8CD8-0AC8-494D-A12F-8507362C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93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0D33D7-1BCA-48DF-A2A0-5E189E7A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6261"/>
          </a:xfrm>
        </p:spPr>
        <p:txBody>
          <a:bodyPr/>
          <a:lstStyle/>
          <a:p>
            <a:pPr marL="0" indent="0">
              <a:buNone/>
            </a:pPr>
            <a:endParaRPr lang="ru-RU" sz="2400" dirty="0">
              <a:solidFill>
                <a:schemeClr val="tx2"/>
              </a:solidFill>
              <a:effectLst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effectLst/>
              </a:rPr>
              <a:t>ПРОЕКТИРОВАНИЕ  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 При разработке     курса все принципы    должны быть неукоснительно соблюдены.    </a:t>
            </a:r>
          </a:p>
          <a:p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4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effectLst/>
              </a:rPr>
              <a:t>КАЧЕСТВО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 При оценке качества эксперты     проверяют уровень реализуемости   принципов в конкретном курсе и выносят решение о качестве.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F05B01-A926-47A5-9776-A13E7179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78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D4E4F7-922B-400E-9980-1BAF0C596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822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effectLst/>
              </a:rPr>
              <a:t>    </a:t>
            </a:r>
          </a:p>
          <a:p>
            <a:pPr marL="0" indent="0">
              <a:buNone/>
            </a:pPr>
            <a:endParaRPr lang="ru-RU" dirty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effectLst/>
              </a:rPr>
              <a:t>      </a:t>
            </a:r>
            <a:r>
              <a:rPr lang="ru-RU" sz="3600" dirty="0">
                <a:solidFill>
                  <a:srgbClr val="FFFF00"/>
                </a:solidFill>
                <a:effectLst/>
              </a:rPr>
              <a:t>4. Дискуссионный раздел</a:t>
            </a:r>
          </a:p>
          <a:p>
            <a:pPr marL="0" indent="0">
              <a:buNone/>
            </a:pPr>
            <a:endParaRPr lang="ru-RU" sz="3600" dirty="0">
              <a:solidFill>
                <a:srgbClr val="FFFF00"/>
              </a:solidFill>
              <a:effectLst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C2454-4D9E-4D88-BAC1-70263781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5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1051"/>
            <a:ext cx="8229600" cy="565425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effectLst/>
              </a:rPr>
              <a:t>  </a:t>
            </a:r>
            <a:endParaRPr lang="ru-RU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dirty="0">
                <a:effectLst/>
              </a:rPr>
              <a:t> </a:t>
            </a:r>
            <a:r>
              <a:rPr lang="ru-RU" sz="2000" dirty="0">
                <a:solidFill>
                  <a:srgbClr val="FFFF00"/>
                </a:solidFill>
                <a:effectLst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  <a:effectLst/>
              </a:rPr>
              <a:t>   Онлайн-обучение и принципы формирования структуры онлайн-курсов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FFFF00"/>
                </a:solidFill>
                <a:effectLst/>
              </a:rPr>
              <a:t> </a:t>
            </a:r>
            <a:endParaRPr lang="ru-RU" sz="2400" dirty="0">
              <a:solidFill>
                <a:srgbClr val="FFFF00"/>
              </a:solidFill>
              <a:effectLst/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FFFF00"/>
              </a:solidFill>
              <a:effectLst/>
            </a:endParaRPr>
          </a:p>
          <a:p>
            <a:endParaRPr lang="ru-RU" sz="2800" dirty="0">
              <a:solidFill>
                <a:srgbClr val="FFFF00"/>
              </a:solidFill>
              <a:effectLst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FFFF00"/>
              </a:solidFill>
              <a:effectLst/>
            </a:endParaRPr>
          </a:p>
          <a:p>
            <a:endParaRPr lang="ru-RU" sz="1400" dirty="0">
              <a:solidFill>
                <a:srgbClr val="FFFF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267FF-82CD-48EE-9A98-D3B3B100941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67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C6A41-3504-4CA5-97CE-CCFE123B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 </a:t>
            </a:r>
            <a:r>
              <a:rPr lang="ru-RU" dirty="0" err="1"/>
              <a:t>минидискуссии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7345B-A382-46DC-9F03-1FCF7D8D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30725"/>
          </a:xfrm>
        </p:spPr>
        <p:txBody>
          <a:bodyPr/>
          <a:lstStyle/>
          <a:p>
            <a:endParaRPr lang="ru-RU" dirty="0">
              <a:solidFill>
                <a:schemeClr val="accent2"/>
              </a:solidFill>
              <a:effectLst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2"/>
                </a:solidFill>
                <a:effectLst/>
              </a:rPr>
              <a:t>    </a:t>
            </a:r>
            <a:r>
              <a:rPr lang="ru-RU" dirty="0">
                <a:solidFill>
                  <a:schemeClr val="tx2"/>
                </a:solidFill>
                <a:effectLst/>
              </a:rPr>
              <a:t>Представляет ли озвученный ряд принципов окончательную систему, (или возможно появление новых составляющих, или система полностью видоизменится?) 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3D8E08-2DF5-4691-BA28-B2E6010A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97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2C97E8-45F7-4039-A34A-30AD63F38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 </a:t>
            </a:r>
            <a:r>
              <a:rPr lang="ru-RU" sz="1800" dirty="0">
                <a:effectLst/>
              </a:rPr>
              <a:t>     </a:t>
            </a:r>
            <a:r>
              <a:rPr lang="ru-RU" sz="2000" dirty="0">
                <a:effectLst/>
              </a:rPr>
              <a:t>   </a:t>
            </a:r>
            <a:r>
              <a:rPr lang="ru-RU" sz="2400" dirty="0">
                <a:effectLst/>
              </a:rPr>
              <a:t>В  ближайшее время наиболее вероятной версией представляется динамическое наполнение новыми составляющими  элементов каждого  принципа</a:t>
            </a:r>
            <a:r>
              <a:rPr lang="ru-RU" sz="20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        Мне кажется, что современные  </a:t>
            </a:r>
            <a:r>
              <a:rPr lang="ru-RU" sz="2800" dirty="0">
                <a:effectLst/>
              </a:rPr>
              <a:t>ИКТ даже в лице  </a:t>
            </a:r>
            <a:r>
              <a:rPr lang="ru-RU" sz="2400" dirty="0">
                <a:effectLst/>
              </a:rPr>
              <a:t>AI, AR, VR  не будут прорывными в образовании.  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       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Есть основание полагать, что нейронауки породят другую систему принципов.</a:t>
            </a:r>
            <a:endParaRPr lang="en-US" sz="2400" dirty="0">
              <a:effectLst/>
            </a:endParaRPr>
          </a:p>
          <a:p>
            <a:pPr marL="0" indent="0">
              <a:buNone/>
            </a:pPr>
            <a:r>
              <a:rPr lang="ru-RU" sz="2400" dirty="0">
                <a:effectLst/>
              </a:rPr>
              <a:t>     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 Место для виртуальной дискуссии.</a:t>
            </a:r>
          </a:p>
          <a:p>
            <a:pPr marL="0" indent="0">
              <a:buNone/>
            </a:pPr>
            <a:r>
              <a:rPr lang="ru-RU" sz="1800" i="1" dirty="0">
                <a:effectLst/>
              </a:rPr>
              <a:t>https://docs.google.com/document/d/1er__ALaHhXgp0LVtV6RR0Nx684FWMeaTpN8idAG_kQI/edit?usp=sharing</a:t>
            </a:r>
            <a:endParaRPr lang="ru-RU" sz="18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400" dirty="0">
              <a:effectLst/>
            </a:endParaRPr>
          </a:p>
          <a:p>
            <a:pPr marL="0" indent="0">
              <a:buNone/>
            </a:pPr>
            <a:endParaRPr lang="ru-RU" sz="2400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D1973B-9459-43D0-A4B6-6616B98F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78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18B26-883B-428B-A676-049CBB04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Выводы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350B0-E37E-4D04-AF93-8B2B424A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814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effectLst/>
              </a:rPr>
              <a:t>1. Сформулированы 10 принципов, основанные на изучении практики отечественных и зарубежных систем оценки качества  онлайн-курсов и личного опыта.</a:t>
            </a:r>
          </a:p>
          <a:p>
            <a:pPr marL="0" indent="0">
              <a:buNone/>
            </a:pPr>
            <a:endParaRPr lang="ru-RU" sz="2800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3B9AF9-6FB7-42E8-B5F4-680DDBF7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71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347653-D15B-4E5D-80F1-31147C219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7162"/>
            <a:ext cx="8291264" cy="6368182"/>
          </a:xfrm>
        </p:spPr>
        <p:txBody>
          <a:bodyPr/>
          <a:lstStyle/>
          <a:p>
            <a:pPr marL="0" indent="0">
              <a:buNone/>
            </a:pPr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800" dirty="0">
                <a:effectLst/>
              </a:rPr>
              <a:t>Принципы разработки и  оценки онлайн-курсов:</a:t>
            </a:r>
          </a:p>
          <a:p>
            <a:pPr marL="0" indent="0">
              <a:buNone/>
            </a:pPr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400" dirty="0">
                <a:effectLst/>
              </a:rPr>
              <a:t>1.  Представительский. 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2.  Информационной обеспеченности.  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3.  </a:t>
            </a:r>
            <a:r>
              <a:rPr lang="ru-RU" sz="2400" dirty="0" err="1">
                <a:effectLst/>
              </a:rPr>
              <a:t>Практикоориентированности</a:t>
            </a:r>
            <a:r>
              <a:rPr lang="ru-RU" sz="2400" dirty="0">
                <a:effectLst/>
              </a:rPr>
              <a:t> курса. 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4.  Контроля.  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5.  Взаимодействия.  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6.  Мотивации.  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7.  Воспитания и культуры.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8.  Программной обеспеченности.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9. Маркетинга.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10.Общее впечатление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E7F22F-5665-4C56-AB5D-E0EEA636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91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4787B-7406-47C1-99A2-D7D3DDF6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A2C12-D1DC-4CD4-9025-399DF4243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2. Выделены два  направления   использования представленной системы принципов, для: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 </a:t>
            </a:r>
          </a:p>
          <a:p>
            <a:pPr marL="0" indent="0">
              <a:buNone/>
            </a:pPr>
            <a:r>
              <a:rPr lang="ru-RU" sz="2800" dirty="0">
                <a:effectLst/>
              </a:rPr>
              <a:t>-  Проектирования онлайн-курса.</a:t>
            </a:r>
          </a:p>
          <a:p>
            <a:pPr marL="0" indent="0">
              <a:buNone/>
            </a:pPr>
            <a:r>
              <a:rPr lang="ru-RU" sz="2800">
                <a:effectLst/>
              </a:rPr>
              <a:t>- </a:t>
            </a:r>
            <a:r>
              <a:rPr lang="ru-RU" sz="2800" dirty="0">
                <a:effectLst/>
              </a:rPr>
              <a:t>Оценки его качества.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192B98-8245-4E18-8DAA-0B0F4EED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94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EAF011-B98A-4907-9184-94531A9D5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624"/>
            <a:ext cx="8363272" cy="64807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</a:rPr>
              <a:t>Московский городской педагогический университет </a:t>
            </a:r>
          </a:p>
          <a:p>
            <a:pPr marL="0" indent="0" algn="ctr">
              <a:buNone/>
            </a:pPr>
            <a:r>
              <a:rPr lang="ru-RU" sz="2400" i="1" dirty="0">
                <a:solidFill>
                  <a:schemeClr val="tx2"/>
                </a:solidFill>
              </a:rPr>
              <a:t>Институт непрерывного образования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Открыл запись на авторский онлайн-курс </a:t>
            </a:r>
            <a:r>
              <a:rPr lang="ru-RU" dirty="0">
                <a:effectLst/>
              </a:rPr>
              <a:t>«Качество онлайн-обучения и его оценка».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  Добро пожаловать по ссылке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u="sng" dirty="0">
                <a:effectLst/>
                <a:hlinkClick r:id="rId3"/>
              </a:rPr>
              <a:t>https://ino.mgpu.ru/2019/08/26/kachestvo-onlajn-obucheniya-i-ego-otsenka/</a:t>
            </a:r>
            <a:endParaRPr lang="ru-RU" sz="2000" dirty="0">
              <a:effectLst/>
            </a:endParaRPr>
          </a:p>
          <a:p>
            <a:pPr marL="0" indent="0">
              <a:buNone/>
            </a:pPr>
            <a:endParaRPr lang="ru-RU" sz="2800" dirty="0">
              <a:effectLst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BACE98-808B-4D24-ACCD-2C94410E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792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FFFF00"/>
                </a:solidFill>
              </a:rPr>
              <a:t>СПАСИБО ЗА ВНИМАНИЕ И ТЕРПЕНИЕ</a:t>
            </a:r>
            <a:br>
              <a:rPr lang="ru-RU" dirty="0">
                <a:solidFill>
                  <a:srgbClr val="FFFF00"/>
                </a:solidFill>
              </a:rPr>
            </a:br>
            <a:br>
              <a:rPr lang="ru-RU" dirty="0">
                <a:solidFill>
                  <a:srgbClr val="FFFF00"/>
                </a:solidFill>
              </a:rPr>
            </a:b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10237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0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4A7ED-B7DF-4A74-83B9-E7CD1BE9A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CA541-CB96-417B-81FC-CEB6F8CA8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1.Панегирик онлайн-обучению. 2.Термины и  </a:t>
            </a:r>
            <a:r>
              <a:rPr lang="en-US" dirty="0"/>
              <a:t>MVP-</a:t>
            </a:r>
            <a:r>
              <a:rPr lang="ru-RU" dirty="0"/>
              <a:t>модель</a:t>
            </a:r>
          </a:p>
          <a:p>
            <a:pPr marL="0" indent="0" algn="just">
              <a:buNone/>
            </a:pPr>
            <a:r>
              <a:rPr lang="ru-RU" dirty="0"/>
              <a:t>онлайн-обучения.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3. Система принципов. </a:t>
            </a:r>
          </a:p>
          <a:p>
            <a:pPr marL="0" indent="0">
              <a:buNone/>
            </a:pPr>
            <a:r>
              <a:rPr lang="ru-RU" dirty="0"/>
              <a:t>4. Направление применения.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09B2C5-335E-48AC-9F86-50FAD636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3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9E9EFB-E738-492F-A860-596FA50ED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1.  Панегирик онлайн-обучению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DA18C3-8942-4106-B04A-994A7A62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7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53A65-EB5B-47CF-9120-BDAF91BD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6C4A1-295C-4303-9B36-1485764CB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r>
              <a:rPr lang="ru-RU" sz="2400" dirty="0">
                <a:effectLst/>
              </a:rPr>
              <a:t>Онлайн-курсы, как педагогическая основа обучения через интернет,  находят все больше применения в учебном процессе на всех уровнях образования.    </a:t>
            </a:r>
          </a:p>
          <a:p>
            <a:endParaRPr lang="ru-RU" sz="2400" dirty="0">
              <a:effectLst/>
            </a:endParaRPr>
          </a:p>
          <a:p>
            <a:endParaRPr lang="ru-RU" sz="2400" dirty="0">
              <a:effectLst/>
            </a:endParaRPr>
          </a:p>
          <a:p>
            <a:r>
              <a:rPr lang="ru-RU" sz="2400" dirty="0">
                <a:effectLst/>
              </a:rPr>
              <a:t> В соответствии  с</a:t>
            </a:r>
            <a:r>
              <a:rPr lang="ru-RU" sz="2400" dirty="0"/>
              <a:t> </a:t>
            </a:r>
            <a:r>
              <a:rPr lang="ru-RU" sz="2400" dirty="0">
                <a:effectLst/>
              </a:rPr>
              <a:t>Приказом Министерства образования от 23.08.2017  №816  законодательно разрешено применение онлайн-курсов в образовательных организациях  вплоть до отсутствия  очного контакта</a:t>
            </a:r>
            <a:r>
              <a:rPr lang="ru-RU" sz="2000" dirty="0">
                <a:effectLst/>
              </a:rPr>
              <a:t>.  </a:t>
            </a:r>
          </a:p>
          <a:p>
            <a:endParaRPr lang="ru-RU" sz="2000" dirty="0">
              <a:effectLst/>
            </a:endParaRPr>
          </a:p>
          <a:p>
            <a:endParaRPr lang="ru-RU" sz="2000" dirty="0">
              <a:effectLst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DCAD26-BE73-47A1-9157-64D291E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4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D2BC9E-E8FD-4D4D-8028-3AB26138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8CE9126B-1FC3-4E30-867D-22B0B8348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72" y="561235"/>
            <a:ext cx="3667271" cy="2880321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9DA68110-4292-45A3-A7CB-ED792FD8C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7672" y="3789040"/>
            <a:ext cx="3667271" cy="250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175A43-B7DC-4CA8-AEF2-FF7EF9C1037D}"/>
              </a:ext>
            </a:extLst>
          </p:cNvPr>
          <p:cNvSpPr/>
          <p:nvPr/>
        </p:nvSpPr>
        <p:spPr>
          <a:xfrm>
            <a:off x="4067944" y="2151728"/>
            <a:ext cx="43204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Платформы РПОО (</a:t>
            </a:r>
            <a:r>
              <a:rPr lang="ru-RU" sz="2000" u="sng" dirty="0">
                <a:hlinkClick r:id="rId4"/>
              </a:rPr>
              <a:t>https://openedu.ru/</a:t>
            </a:r>
            <a:r>
              <a:rPr lang="ru-RU" sz="2000" dirty="0"/>
              <a:t>) и  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СЦОС (</a:t>
            </a:r>
            <a:r>
              <a:rPr lang="ru-RU" sz="2000" u="sng" dirty="0">
                <a:hlinkClick r:id="rId5"/>
              </a:rPr>
              <a:t>http://neorusedu.ru/</a:t>
            </a:r>
            <a:endParaRPr lang="ru-RU" sz="2000" u="sng" dirty="0"/>
          </a:p>
          <a:p>
            <a:endParaRPr lang="ru-RU" sz="2000" u="sng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 </a:t>
            </a:r>
            <a:r>
              <a:rPr lang="ru-RU" sz="1600" dirty="0"/>
              <a:t>поддерживают использование онлайн-курсов на государственном уровне,  обеспечивая  качественное и доступное онлайн-обучение граждан страны.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74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5E52AC-8517-47F2-90D0-240D3BD8D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54253"/>
          </a:xfrm>
        </p:spPr>
        <p:txBody>
          <a:bodyPr/>
          <a:lstStyle/>
          <a:p>
            <a:r>
              <a:rPr lang="ru-RU" sz="2800" dirty="0">
                <a:effectLst/>
              </a:rPr>
              <a:t>В 2020-2021 году число онлайн-студентов сравняется с количеством студентов офлайн в мире, то есть будет порядка 150 млн человек.  </a:t>
            </a:r>
          </a:p>
          <a:p>
            <a:endParaRPr lang="ru-RU" sz="2800" dirty="0">
              <a:effectLst/>
            </a:endParaRPr>
          </a:p>
          <a:p>
            <a:r>
              <a:rPr lang="ru-RU" sz="2800" dirty="0">
                <a:effectLst/>
              </a:rPr>
              <a:t>На данный момент к услугам потенциальных потребителей образовательных услуг  выложены 1064 онлайн-курса, разработанные 125 вузами страны.      </a:t>
            </a:r>
          </a:p>
          <a:p>
            <a:pPr marL="0" indent="0" algn="r">
              <a:buNone/>
            </a:pPr>
            <a:r>
              <a:rPr lang="ru-RU" sz="2800" dirty="0">
                <a:effectLst/>
              </a:rPr>
              <a:t>                            Ректор ВШЭ        </a:t>
            </a:r>
            <a:r>
              <a:rPr lang="ru-RU" sz="2800" dirty="0" err="1">
                <a:effectLst/>
              </a:rPr>
              <a:t>Я.Кузьминов</a:t>
            </a:r>
            <a:endParaRPr lang="ru-RU" sz="2800" dirty="0">
              <a:effectLst/>
            </a:endParaRPr>
          </a:p>
          <a:p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B4D2DC-0979-4018-A942-B67514E0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61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84A31-CF6A-4B61-B30B-69141B3C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89559"/>
            <a:ext cx="8229600" cy="63090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dirty="0">
                <a:effectLst/>
              </a:rPr>
              <a:t>Диаграмма </a:t>
            </a:r>
            <a:r>
              <a:rPr lang="ru-RU" sz="2800" dirty="0" err="1">
                <a:effectLst/>
              </a:rPr>
              <a:t>Gartner</a:t>
            </a:r>
            <a:r>
              <a:rPr lang="ru-RU" sz="2800" dirty="0">
                <a:effectLst/>
              </a:rPr>
              <a:t> для онлайн-обучения 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3E71BC-A615-4896-8A8F-8CEC9CED8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851" t="11700" r="14637" b="11603"/>
          <a:stretch/>
        </p:blipFill>
        <p:spPr>
          <a:xfrm>
            <a:off x="539552" y="1124744"/>
            <a:ext cx="8064896" cy="504056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007196-B6C0-47D9-9A29-4B75B351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BADE-8A76-46EC-BA13-04F78DCCF55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26302"/>
      </p:ext>
    </p:extLst>
  </p:cSld>
  <p:clrMapOvr>
    <a:masterClrMapping/>
  </p:clrMapOvr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57128</TotalTime>
  <Words>2107</Words>
  <Application>Microsoft Office PowerPoint</Application>
  <PresentationFormat>Экран (4:3)</PresentationFormat>
  <Paragraphs>396</Paragraphs>
  <Slides>36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Verdana</vt:lpstr>
      <vt:lpstr>Wingdings</vt:lpstr>
      <vt:lpstr>Глобус</vt:lpstr>
      <vt:lpstr>Презентация PowerPoint</vt:lpstr>
      <vt:lpstr>Презентация PowerPoint</vt:lpstr>
      <vt:lpstr>Презентация PowerPoint</vt:lpstr>
      <vt:lpstr>План</vt:lpstr>
      <vt:lpstr>Презентация PowerPoint</vt:lpstr>
      <vt:lpstr> </vt:lpstr>
      <vt:lpstr>Презентация PowerPoint</vt:lpstr>
      <vt:lpstr>Презентация PowerPoint</vt:lpstr>
      <vt:lpstr> Диаграмма Gartner для онлайн-обучения  </vt:lpstr>
      <vt:lpstr>Презентация PowerPoint</vt:lpstr>
      <vt:lpstr>Рабочие дефиниции «О дефинициях не спорят, о них договариваются» Научный фольклор</vt:lpstr>
      <vt:lpstr>MVP - модель  онлайн-обучения (обучение через интернет)</vt:lpstr>
      <vt:lpstr>Презентация PowerPoint</vt:lpstr>
      <vt:lpstr> Формирование  принципов</vt:lpstr>
      <vt:lpstr> Непомышляющие о качестве,  пусть и не помышляют о культуре.                                                                 Н. Рерих </vt:lpstr>
      <vt:lpstr>Презентация PowerPoint</vt:lpstr>
      <vt:lpstr>1.Представительский принцип курса</vt:lpstr>
      <vt:lpstr>2.  Принцип информационной обеспеченности курса </vt:lpstr>
      <vt:lpstr> 3. Принцип практической направленности курса </vt:lpstr>
      <vt:lpstr> 4.   Принцип контрольных мероприятий    </vt:lpstr>
      <vt:lpstr> 5.   Принцип взаимодействия участников образовательного  процесса </vt:lpstr>
      <vt:lpstr>6. Принцип мотивации учебной деятельности </vt:lpstr>
      <vt:lpstr> 7.  Принцип воспитания и культуры </vt:lpstr>
      <vt:lpstr>8. Принцип программной обеспеченности</vt:lpstr>
      <vt:lpstr>9.  Принцип маркетинга </vt:lpstr>
      <vt:lpstr> 10. Общее впечатление</vt:lpstr>
      <vt:lpstr>Презентация PowerPoint</vt:lpstr>
      <vt:lpstr>Презентация PowerPoint</vt:lpstr>
      <vt:lpstr>Презентация PowerPoint</vt:lpstr>
      <vt:lpstr>Тема минидискуссии </vt:lpstr>
      <vt:lpstr>Презентация PowerPoint</vt:lpstr>
      <vt:lpstr> Выводы </vt:lpstr>
      <vt:lpstr>Презентация PowerPoint</vt:lpstr>
      <vt:lpstr>Вывод 2</vt:lpstr>
      <vt:lpstr>Презентация PowerPoint</vt:lpstr>
      <vt:lpstr>         СПАСИБО ЗА ВНИМАНИЕ И ТЕРПЕНИЕ   </vt:lpstr>
    </vt:vector>
  </TitlesOfParts>
  <Company>Informika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isn</dc:creator>
  <cp:lastModifiedBy>Andreev Alexandr</cp:lastModifiedBy>
  <cp:revision>1852</cp:revision>
  <cp:lastPrinted>2000-12-05T15:32:21Z</cp:lastPrinted>
  <dcterms:created xsi:type="dcterms:W3CDTF">2000-05-17T12:50:26Z</dcterms:created>
  <dcterms:modified xsi:type="dcterms:W3CDTF">2019-12-18T19:15:50Z</dcterms:modified>
</cp:coreProperties>
</file>