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7"/>
  </p:notesMasterIdLst>
  <p:handoutMasterIdLst>
    <p:handoutMasterId r:id="rId78"/>
  </p:handout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7" r:id="rId9"/>
    <p:sldId id="338" r:id="rId10"/>
    <p:sldId id="339" r:id="rId11"/>
    <p:sldId id="340" r:id="rId12"/>
    <p:sldId id="341" r:id="rId13"/>
    <p:sldId id="342" r:id="rId14"/>
    <p:sldId id="331" r:id="rId15"/>
    <p:sldId id="332" r:id="rId16"/>
    <p:sldId id="322" r:id="rId17"/>
    <p:sldId id="323" r:id="rId18"/>
    <p:sldId id="333" r:id="rId19"/>
    <p:sldId id="334" r:id="rId20"/>
    <p:sldId id="335" r:id="rId21"/>
    <p:sldId id="271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96" r:id="rId30"/>
    <p:sldId id="297" r:id="rId31"/>
    <p:sldId id="299" r:id="rId32"/>
    <p:sldId id="289" r:id="rId33"/>
    <p:sldId id="290" r:id="rId34"/>
    <p:sldId id="294" r:id="rId35"/>
    <p:sldId id="316" r:id="rId36"/>
    <p:sldId id="291" r:id="rId37"/>
    <p:sldId id="292" r:id="rId38"/>
    <p:sldId id="309" r:id="rId39"/>
    <p:sldId id="310" r:id="rId40"/>
    <p:sldId id="311" r:id="rId41"/>
    <p:sldId id="312" r:id="rId42"/>
    <p:sldId id="293" r:id="rId43"/>
    <p:sldId id="260" r:id="rId44"/>
    <p:sldId id="284" r:id="rId45"/>
    <p:sldId id="307" r:id="rId46"/>
    <p:sldId id="295" r:id="rId47"/>
    <p:sldId id="300" r:id="rId48"/>
    <p:sldId id="317" r:id="rId49"/>
    <p:sldId id="262" r:id="rId50"/>
    <p:sldId id="303" r:id="rId51"/>
    <p:sldId id="319" r:id="rId52"/>
    <p:sldId id="320" r:id="rId53"/>
    <p:sldId id="318" r:id="rId54"/>
    <p:sldId id="304" r:id="rId55"/>
    <p:sldId id="265" r:id="rId56"/>
    <p:sldId id="273" r:id="rId57"/>
    <p:sldId id="266" r:id="rId58"/>
    <p:sldId id="267" r:id="rId59"/>
    <p:sldId id="268" r:id="rId60"/>
    <p:sldId id="269" r:id="rId61"/>
    <p:sldId id="270" r:id="rId62"/>
    <p:sldId id="274" r:id="rId63"/>
    <p:sldId id="275" r:id="rId64"/>
    <p:sldId id="276" r:id="rId65"/>
    <p:sldId id="277" r:id="rId66"/>
    <p:sldId id="278" r:id="rId67"/>
    <p:sldId id="321" r:id="rId68"/>
    <p:sldId id="279" r:id="rId69"/>
    <p:sldId id="280" r:id="rId70"/>
    <p:sldId id="305" r:id="rId71"/>
    <p:sldId id="313" r:id="rId72"/>
    <p:sldId id="314" r:id="rId73"/>
    <p:sldId id="315" r:id="rId74"/>
    <p:sldId id="306" r:id="rId75"/>
    <p:sldId id="336" r:id="rId76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1610"/>
    <a:srgbClr val="000066"/>
    <a:srgbClr val="99FFCC"/>
    <a:srgbClr val="FF3399"/>
    <a:srgbClr val="3333FF"/>
    <a:srgbClr val="FFFF99"/>
    <a:srgbClr val="CC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6.bin"/><Relationship Id="rId3" Type="http://schemas.microsoft.com/office/2006/relationships/legacyDiagramText" Target="legacyDiagramText11.bin"/><Relationship Id="rId7" Type="http://schemas.microsoft.com/office/2006/relationships/legacyDiagramText" Target="legacyDiagramText15.bin"/><Relationship Id="rId12" Type="http://schemas.microsoft.com/office/2006/relationships/legacyDiagramText" Target="legacyDiagramText20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Relationship Id="rId6" Type="http://schemas.microsoft.com/office/2006/relationships/legacyDiagramText" Target="legacyDiagramText14.bin"/><Relationship Id="rId11" Type="http://schemas.microsoft.com/office/2006/relationships/legacyDiagramText" Target="legacyDiagramText19.bin"/><Relationship Id="rId5" Type="http://schemas.microsoft.com/office/2006/relationships/legacyDiagramText" Target="legacyDiagramText13.bin"/><Relationship Id="rId10" Type="http://schemas.microsoft.com/office/2006/relationships/legacyDiagramText" Target="legacyDiagramText18.bin"/><Relationship Id="rId4" Type="http://schemas.microsoft.com/office/2006/relationships/legacyDiagramText" Target="legacyDiagramText12.bin"/><Relationship Id="rId9" Type="http://schemas.microsoft.com/office/2006/relationships/legacyDiagramText" Target="legacyDiagramText17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644554-8B1E-4EF3-9800-0BFD4BFEB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927124-5DE8-4CD5-A705-20298398D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1B7DE-0BCF-4D84-9822-E91F2071E26C}" type="slidenum">
              <a:rPr lang="ru-RU"/>
              <a:pPr/>
              <a:t>1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DC35D-7495-476E-8851-5863115AC8AE}" type="slidenum">
              <a:rPr lang="ru-RU"/>
              <a:pPr/>
              <a:t>60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D2F93-EBA7-43A0-B812-E41C3297C2DB}" type="slidenum">
              <a:rPr lang="ru-RU"/>
              <a:pPr/>
              <a:t>61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6FD35-44E0-4317-9E84-0955B329401F}" type="slidenum">
              <a:rPr lang="ru-RU"/>
              <a:pPr/>
              <a:t>21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8D0F0-AC64-4A0F-B7AF-92014E95C522}" type="slidenum">
              <a:rPr lang="ru-RU"/>
              <a:pPr/>
              <a:t>43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DB842-5891-4B1D-AFE6-74D80E671396}" type="slidenum">
              <a:rPr lang="ru-RU"/>
              <a:pPr/>
              <a:t>49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D4F56-E2FF-460D-9619-DF04A9E75C91}" type="slidenum">
              <a:rPr lang="ru-RU"/>
              <a:pPr/>
              <a:t>55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C5DF0-F809-4C00-B472-882BF5388C1A}" type="slidenum">
              <a:rPr lang="ru-RU"/>
              <a:pPr/>
              <a:t>56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9ACC7-4EC9-4B28-9AAD-33FDE363A79C}" type="slidenum">
              <a:rPr lang="ru-RU"/>
              <a:pPr/>
              <a:t>57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3C01A-CA36-43FF-969F-61126A7AB387}" type="slidenum">
              <a:rPr lang="ru-RU"/>
              <a:pPr/>
              <a:t>58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2ED1C-E301-4D03-AF7D-EBE14277A809}" type="slidenum">
              <a:rPr lang="ru-RU"/>
              <a:pPr/>
              <a:t>59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pic>
        <p:nvPicPr>
          <p:cNvPr id="13" name="Picture 16" descr="l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48907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175" y="1844675"/>
            <a:ext cx="5492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b="1">
                <a:latin typeface="Arial Black" pitchFamily="34" charset="0"/>
              </a:rPr>
              <a:t> </a:t>
            </a:r>
            <a:r>
              <a:rPr lang="en-US" sz="2400" b="1">
                <a:latin typeface="Arial Black" pitchFamily="34" charset="0"/>
              </a:rPr>
              <a:t>S M O O T H</a:t>
            </a:r>
            <a:r>
              <a:rPr lang="en-US"/>
              <a:t>     </a:t>
            </a:r>
            <a:r>
              <a:rPr lang="en-US" b="1"/>
              <a:t>p r o j e c</a:t>
            </a:r>
            <a:r>
              <a:rPr lang="en-US" b="1" i="1"/>
              <a:t> t</a:t>
            </a:r>
            <a:endParaRPr lang="ru-RU" b="1" i="1"/>
          </a:p>
        </p:txBody>
      </p:sp>
      <p:pic>
        <p:nvPicPr>
          <p:cNvPr id="15" name="Picture 18" descr="l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48907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B87D8E-2158-4703-8096-C56183097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3BB7-7B84-4EDD-A982-ED62D1154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2DB7-1FF8-49F6-ABCA-A28889A39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988" y="277813"/>
            <a:ext cx="64897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06B02-8A24-46BD-8B51-EEB9C0160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988" y="277813"/>
            <a:ext cx="64897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A5D95-0CBA-48CA-9A4D-5C64F06FE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8C6B-BAF4-454A-867F-A845BF878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66812-94F4-4A60-83C8-5FB4954F5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C599-AEC4-4671-9AC5-8AE5061AA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EBC2-89C0-4A6B-95F6-3BC3E5B88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D9F0A-F88D-4A1B-9224-CCAABC2F5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8BACF-E48D-4D60-8DDD-A161D9EAE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0086E-1D69-4A29-A65F-14EEC7311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B786-A116-4E9D-8C2B-D3230124A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524000"/>
            <a:ext cx="609600" cy="464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858000" y="1447800"/>
            <a:ext cx="1828800" cy="2143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1066800" y="1447800"/>
            <a:ext cx="7620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85988" y="277813"/>
            <a:ext cx="648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1"/>
            <a:r>
              <a:rPr lang="ru-RU" smtClean="0"/>
              <a:t>Третий уровень</a:t>
            </a:r>
          </a:p>
          <a:p>
            <a:pPr lvl="2"/>
            <a:r>
              <a:rPr lang="ru-RU" smtClean="0"/>
              <a:t>Четвертый уровень</a:t>
            </a:r>
          </a:p>
          <a:p>
            <a:pPr lvl="3"/>
            <a:r>
              <a:rPr lang="ru-RU" smtClean="0"/>
              <a:t>Пятый уровень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2BB15250-AA3C-48FA-8F04-3ADD2C5A8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0" y="1676400"/>
            <a:ext cx="6572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100" b="1">
                <a:latin typeface="Arial Black" pitchFamily="34" charset="0"/>
              </a:rPr>
              <a:t> </a:t>
            </a:r>
            <a:r>
              <a:rPr lang="en-US" sz="3100" b="1">
                <a:latin typeface="Eras Bold ITC" pitchFamily="34" charset="0"/>
              </a:rPr>
              <a:t>I N U R E  T E M P U S</a:t>
            </a:r>
            <a:endParaRPr lang="ru-RU" sz="3100" b="1">
              <a:latin typeface="Eras Bold ITC" pitchFamily="34" charset="0"/>
            </a:endParaRPr>
          </a:p>
        </p:txBody>
      </p:sp>
      <p:pic>
        <p:nvPicPr>
          <p:cNvPr id="1035" name="Picture 1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228600"/>
            <a:ext cx="1828800" cy="1285875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2600"/>
            <a:ext cx="8077200" cy="2133600"/>
          </a:xfrm>
        </p:spPr>
        <p:txBody>
          <a:bodyPr/>
          <a:lstStyle/>
          <a:p>
            <a:pPr algn="ctr" eaLnBrk="1" hangingPunct="1"/>
            <a:r>
              <a:rPr lang="ru-RU" sz="3000" b="1" dirty="0" smtClean="0">
                <a:latin typeface="+mn-lt"/>
              </a:rPr>
              <a:t>МЕЖДУНАРОДНЫЙ ОПЫТ В ОБЛАСТИ ИНФОРМАТИЗАЦИИ УНИВЕРСИТЕТСКОГО МЕНЕДЖМЕНТА</a:t>
            </a:r>
            <a:endParaRPr lang="ru-RU" sz="30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3962400"/>
            <a:ext cx="6402387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en-US" sz="2000" b="1" cap="all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000" b="1" cap="all" dirty="0" smtClean="0">
                <a:solidFill>
                  <a:schemeClr val="accent2"/>
                </a:solidFill>
              </a:rPr>
              <a:t>С.В. </a:t>
            </a:r>
            <a:r>
              <a:rPr lang="ru-RU" sz="2000" b="1" cap="all" dirty="0" err="1" smtClean="0">
                <a:solidFill>
                  <a:schemeClr val="accent2"/>
                </a:solidFill>
              </a:rPr>
              <a:t>Чернышенко</a:t>
            </a:r>
            <a:endParaRPr lang="en-US" sz="2000" b="1" cap="all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000" b="1" cap="all" dirty="0" smtClean="0">
                <a:solidFill>
                  <a:schemeClr val="accent2"/>
                </a:solidFill>
              </a:rPr>
              <a:t>Открытый гуманитарно-экономический университет, Москва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9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700" dirty="0" smtClean="0"/>
              <a:t> </a:t>
            </a:r>
            <a:endParaRPr lang="ru-RU" sz="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988" y="0"/>
            <a:ext cx="6489700" cy="1420813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Процесс- и </a:t>
            </a:r>
            <a:r>
              <a:rPr lang="ru-RU" sz="3200" dirty="0" err="1" smtClean="0">
                <a:latin typeface="+mn-lt"/>
              </a:rPr>
              <a:t>документ-ориентированные</a:t>
            </a:r>
            <a:r>
              <a:rPr lang="ru-RU" sz="3200" dirty="0" smtClean="0">
                <a:latin typeface="+mn-lt"/>
              </a:rPr>
              <a:t> подходы к разработке ИИСУУ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Сказанное делает актуальными работы в области «моделирования» процессов управления университетами с целью определить и специфицировать наиболее эффективные пути информационной </a:t>
            </a:r>
            <a:r>
              <a:rPr lang="ru-RU" dirty="0" err="1" smtClean="0"/>
              <a:t>под-держки</a:t>
            </a:r>
            <a:r>
              <a:rPr lang="ru-RU" dirty="0" smtClean="0"/>
              <a:t> этих процессов. При этом упор должен быть сделан, на наш взгляд, на процессно-ориентированный подход к анализу и проектированию </a:t>
            </a:r>
            <a:r>
              <a:rPr lang="ru-RU" dirty="0" err="1" smtClean="0"/>
              <a:t>соответ-ствующих</a:t>
            </a:r>
            <a:r>
              <a:rPr lang="ru-RU" dirty="0" smtClean="0"/>
              <a:t> систем.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988" y="0"/>
            <a:ext cx="6489700" cy="1420813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Процесс- и </a:t>
            </a:r>
            <a:r>
              <a:rPr lang="ru-RU" sz="3200" dirty="0" err="1" smtClean="0">
                <a:latin typeface="+mn-lt"/>
              </a:rPr>
              <a:t>документ-ориентированные</a:t>
            </a:r>
            <a:r>
              <a:rPr lang="ru-RU" sz="3200" dirty="0" smtClean="0">
                <a:latin typeface="+mn-lt"/>
              </a:rPr>
              <a:t> подходы к разработке ИИСУУ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Необходимо последовательно </a:t>
            </a:r>
            <a:r>
              <a:rPr lang="ru-RU" dirty="0" err="1" smtClean="0"/>
              <a:t>рассмот-реть</a:t>
            </a:r>
            <a:r>
              <a:rPr lang="ru-RU" dirty="0" smtClean="0"/>
              <a:t> и глубоко проанализировать </a:t>
            </a:r>
            <a:r>
              <a:rPr lang="ru-RU" dirty="0" err="1" smtClean="0"/>
              <a:t>основ-ные</a:t>
            </a:r>
            <a:r>
              <a:rPr lang="ru-RU" dirty="0" smtClean="0"/>
              <a:t> бизнес-процессы управления учебным процессом, соответствующие им функции системы и задействованные в их </a:t>
            </a:r>
            <a:r>
              <a:rPr lang="ru-RU" dirty="0" err="1" smtClean="0"/>
              <a:t>реализа-ции</a:t>
            </a:r>
            <a:r>
              <a:rPr lang="ru-RU" dirty="0" smtClean="0"/>
              <a:t> структурные подразделения. На </a:t>
            </a:r>
            <a:r>
              <a:rPr lang="ru-RU" dirty="0" err="1" smtClean="0"/>
              <a:t>осно-ве</a:t>
            </a:r>
            <a:r>
              <a:rPr lang="ru-RU" dirty="0" smtClean="0"/>
              <a:t> этого анализа определяются основные субъекты системы, объекты и их атрибуты, а также информационные потоки, </a:t>
            </a:r>
            <a:r>
              <a:rPr lang="ru-RU" dirty="0" err="1" smtClean="0"/>
              <a:t>присут-ствующие</a:t>
            </a:r>
            <a:r>
              <a:rPr lang="ru-RU" dirty="0" smtClean="0"/>
              <a:t> в системе.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988" y="0"/>
            <a:ext cx="6489700" cy="1420813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Процесс- и </a:t>
            </a:r>
            <a:r>
              <a:rPr lang="ru-RU" sz="3200" dirty="0" err="1" smtClean="0">
                <a:latin typeface="+mn-lt"/>
              </a:rPr>
              <a:t>документ-ориентированные</a:t>
            </a:r>
            <a:r>
              <a:rPr lang="ru-RU" sz="3200" dirty="0" smtClean="0">
                <a:latin typeface="+mn-lt"/>
              </a:rPr>
              <a:t> подходы к разработке ИИСУУ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4530725"/>
          </a:xfrm>
        </p:spPr>
        <p:txBody>
          <a:bodyPr/>
          <a:lstStyle/>
          <a:p>
            <a:pPr algn="just"/>
            <a:r>
              <a:rPr lang="ru-RU" dirty="0" smtClean="0"/>
              <a:t>Выделяются основные бизнес-процессы и функции, автоматизация которых позволит значительно повысить эффективность их реализации, сократить расходы, повысить прозрачность принимаемых решений.</a:t>
            </a:r>
          </a:p>
          <a:p>
            <a:pPr algn="just"/>
            <a:r>
              <a:rPr lang="ru-RU" dirty="0" smtClean="0"/>
              <a:t>В первую очередь, рассматриваются и </a:t>
            </a:r>
            <a:r>
              <a:rPr lang="ru-RU" dirty="0" err="1" smtClean="0"/>
              <a:t>вклю-чаются</a:t>
            </a:r>
            <a:r>
              <a:rPr lang="ru-RU" dirty="0" smtClean="0"/>
              <a:t> в модель очевидные и универсальные бизнес-процессы, функции, объекты и </a:t>
            </a:r>
            <a:r>
              <a:rPr lang="ru-RU" dirty="0" err="1" smtClean="0"/>
              <a:t>субъек-ты</a:t>
            </a:r>
            <a:r>
              <a:rPr lang="ru-RU" dirty="0" smtClean="0"/>
              <a:t> ИИСУУ, архитектурные решения и т.д., а затем уже изучаются и учитываются </a:t>
            </a:r>
            <a:r>
              <a:rPr lang="ru-RU" dirty="0" err="1" smtClean="0"/>
              <a:t>специфи-ческие</a:t>
            </a:r>
            <a:r>
              <a:rPr lang="ru-RU" dirty="0" smtClean="0"/>
              <a:t> особенности конкретного вуза.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+mn-lt"/>
              </a:rPr>
              <a:t>Европейские проекты </a:t>
            </a:r>
            <a:r>
              <a:rPr lang="en-US" sz="3200" dirty="0" smtClean="0">
                <a:latin typeface="+mn-lt"/>
              </a:rPr>
              <a:t>SMOOTH </a:t>
            </a:r>
            <a:r>
              <a:rPr lang="ru-RU" sz="3200" dirty="0" smtClean="0">
                <a:latin typeface="+mn-lt"/>
              </a:rPr>
              <a:t>и</a:t>
            </a:r>
            <a:r>
              <a:rPr lang="en-US" sz="3200" dirty="0" smtClean="0">
                <a:latin typeface="+mn-lt"/>
              </a:rPr>
              <a:t> INURE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8153400" cy="4530725"/>
          </a:xfrm>
        </p:spPr>
        <p:txBody>
          <a:bodyPr/>
          <a:lstStyle/>
          <a:p>
            <a:pPr algn="just"/>
            <a:r>
              <a:rPr lang="ru-RU" sz="2600" dirty="0" smtClean="0"/>
              <a:t>Проблемам разработки ИИСУУ для стран </a:t>
            </a:r>
            <a:r>
              <a:rPr lang="ru-RU" sz="2600" dirty="0" err="1" smtClean="0"/>
              <a:t>Вос-точной</a:t>
            </a:r>
            <a:r>
              <a:rPr lang="ru-RU" sz="2600" dirty="0" smtClean="0"/>
              <a:t> Европы с использованием опыта стран ЕС были посвящены два проекта по программе </a:t>
            </a:r>
            <a:r>
              <a:rPr lang="ru-RU" sz="2600" dirty="0" err="1" smtClean="0"/>
              <a:t>Темпус</a:t>
            </a:r>
            <a:r>
              <a:rPr lang="ru-RU" sz="2600" dirty="0" smtClean="0"/>
              <a:t>:</a:t>
            </a:r>
          </a:p>
          <a:p>
            <a:pPr algn="just"/>
            <a:r>
              <a:rPr lang="en-US" sz="2600" dirty="0" smtClean="0"/>
              <a:t>SMOOTH: System </a:t>
            </a:r>
            <a:r>
              <a:rPr lang="en-US" sz="2600" dirty="0" err="1" smtClean="0"/>
              <a:t>Modernisation</a:t>
            </a:r>
            <a:r>
              <a:rPr lang="en-US" sz="2600" dirty="0" smtClean="0"/>
              <a:t> of University Management (</a:t>
            </a:r>
            <a:r>
              <a:rPr lang="ru-RU" sz="2600" dirty="0" smtClean="0"/>
              <a:t>Системная модернизация </a:t>
            </a:r>
            <a:r>
              <a:rPr lang="ru-RU" sz="2600" dirty="0" err="1" smtClean="0"/>
              <a:t>универ-ситетского</a:t>
            </a:r>
            <a:r>
              <a:rPr lang="ru-RU" sz="2600" dirty="0" smtClean="0"/>
              <a:t> менеджмента), 2004-2006 гг.</a:t>
            </a:r>
            <a:endParaRPr lang="en-US" sz="2600" dirty="0" smtClean="0"/>
          </a:p>
          <a:p>
            <a:pPr algn="just"/>
            <a:r>
              <a:rPr lang="en-US" sz="2600" dirty="0" smtClean="0"/>
              <a:t>INURE: Integrated University Management System: EU Experience on NIS Countries’ Ground (</a:t>
            </a:r>
            <a:r>
              <a:rPr lang="ru-RU" sz="2600" dirty="0" err="1" smtClean="0"/>
              <a:t>Интег-рированная</a:t>
            </a:r>
            <a:r>
              <a:rPr lang="ru-RU" sz="2600" dirty="0" smtClean="0"/>
              <a:t> система университетского </a:t>
            </a:r>
            <a:r>
              <a:rPr lang="ru-RU" sz="2600" dirty="0" err="1" smtClean="0"/>
              <a:t>менедж-мента</a:t>
            </a:r>
            <a:r>
              <a:rPr lang="ru-RU" sz="2600" dirty="0" smtClean="0"/>
              <a:t>: Опыт ЕС в условиях стран СНГ), 2012-2015 гг.</a:t>
            </a: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+mn-lt"/>
              </a:rPr>
              <a:t>Европейские проекты </a:t>
            </a:r>
            <a:r>
              <a:rPr lang="en-US" sz="3200" dirty="0" smtClean="0">
                <a:latin typeface="+mn-lt"/>
              </a:rPr>
              <a:t>SMOOTH </a:t>
            </a:r>
            <a:r>
              <a:rPr lang="ru-RU" sz="3200" dirty="0" smtClean="0">
                <a:latin typeface="+mn-lt"/>
              </a:rPr>
              <a:t>и</a:t>
            </a:r>
            <a:r>
              <a:rPr lang="en-US" sz="3200" dirty="0" smtClean="0">
                <a:latin typeface="+mn-lt"/>
              </a:rPr>
              <a:t> INURE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530725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Consortium:</a:t>
            </a:r>
            <a:r>
              <a:rPr lang="ru-RU" sz="2600" dirty="0" smtClean="0"/>
              <a:t> </a:t>
            </a:r>
          </a:p>
          <a:p>
            <a:r>
              <a:rPr lang="en-US" sz="2600" b="1" dirty="0" smtClean="0"/>
              <a:t>EUROPEAN  UNION</a:t>
            </a:r>
            <a:r>
              <a:rPr lang="ru-RU" sz="2600" b="1" dirty="0" smtClean="0"/>
              <a:t>:</a:t>
            </a:r>
            <a:endParaRPr lang="ru-RU" sz="2600" dirty="0" smtClean="0"/>
          </a:p>
          <a:p>
            <a:r>
              <a:rPr lang="en-US" sz="2600" dirty="0" smtClean="0"/>
              <a:t>P1 Applicant – Koblenz-Landau University, Germany</a:t>
            </a:r>
            <a:r>
              <a:rPr lang="ru-RU" sz="2600" dirty="0" smtClean="0"/>
              <a:t>;</a:t>
            </a:r>
          </a:p>
          <a:p>
            <a:r>
              <a:rPr lang="en-US" sz="2600" dirty="0" smtClean="0"/>
              <a:t>P2 </a:t>
            </a:r>
            <a:r>
              <a:rPr lang="ru-RU" sz="2600" dirty="0" smtClean="0"/>
              <a:t>– </a:t>
            </a:r>
            <a:r>
              <a:rPr lang="en-US" sz="2600" dirty="0" smtClean="0"/>
              <a:t>Valladolid University, Spain</a:t>
            </a:r>
            <a:r>
              <a:rPr lang="ru-RU" sz="2600" dirty="0" smtClean="0"/>
              <a:t>;</a:t>
            </a:r>
          </a:p>
          <a:p>
            <a:r>
              <a:rPr lang="en-US" sz="2600" dirty="0" smtClean="0"/>
              <a:t>P3 – Technical University of Kosice, Slovakia.</a:t>
            </a:r>
            <a:endParaRPr lang="ru-RU" sz="2600" dirty="0" smtClean="0"/>
          </a:p>
          <a:p>
            <a:r>
              <a:rPr lang="en-US" sz="2600" b="1" dirty="0" smtClean="0"/>
              <a:t>RUSSIA:</a:t>
            </a:r>
          </a:p>
          <a:p>
            <a:r>
              <a:rPr lang="en-US" sz="2600" dirty="0" smtClean="0"/>
              <a:t>Tambov State University.</a:t>
            </a:r>
            <a:endParaRPr lang="ru-RU" sz="2600" dirty="0" smtClean="0"/>
          </a:p>
          <a:p>
            <a:r>
              <a:rPr lang="en-US" sz="2600" b="1" dirty="0" smtClean="0"/>
              <a:t>UKRAINE:</a:t>
            </a:r>
          </a:p>
          <a:p>
            <a:r>
              <a:rPr lang="en-US" sz="2600" dirty="0" smtClean="0"/>
              <a:t>Dnepropetrovsk National University</a:t>
            </a:r>
            <a:r>
              <a:rPr lang="ru-RU" sz="2600" dirty="0" smtClean="0"/>
              <a:t>.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+mn-lt"/>
              </a:rPr>
              <a:t>Европейские проекты </a:t>
            </a:r>
            <a:r>
              <a:rPr lang="en-US" sz="3200" dirty="0" smtClean="0">
                <a:latin typeface="+mn-lt"/>
              </a:rPr>
              <a:t>SMOOTH </a:t>
            </a:r>
            <a:r>
              <a:rPr lang="ru-RU" sz="3200" dirty="0" smtClean="0">
                <a:latin typeface="+mn-lt"/>
              </a:rPr>
              <a:t>и</a:t>
            </a:r>
            <a:r>
              <a:rPr lang="en-US" sz="3200" dirty="0" smtClean="0">
                <a:latin typeface="+mn-lt"/>
              </a:rPr>
              <a:t> INURE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00600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Consortium:</a:t>
            </a:r>
            <a:r>
              <a:rPr lang="ru-RU" sz="2600" dirty="0" smtClean="0"/>
              <a:t> </a:t>
            </a:r>
          </a:p>
          <a:p>
            <a:r>
              <a:rPr lang="en-US" sz="2600" b="1" dirty="0" smtClean="0"/>
              <a:t>EUROPEAN  UNION</a:t>
            </a:r>
            <a:r>
              <a:rPr lang="ru-RU" sz="2600" b="1" dirty="0" smtClean="0"/>
              <a:t>:</a:t>
            </a:r>
            <a:endParaRPr lang="ru-RU" sz="2600" dirty="0" smtClean="0"/>
          </a:p>
          <a:p>
            <a:r>
              <a:rPr lang="en-US" sz="2600" dirty="0" smtClean="0"/>
              <a:t>P1 Applicant - Koblenz-Landau University, Germany</a:t>
            </a:r>
            <a:r>
              <a:rPr lang="ru-RU" sz="2600" dirty="0" smtClean="0"/>
              <a:t>;</a:t>
            </a:r>
          </a:p>
          <a:p>
            <a:r>
              <a:rPr lang="en-US" sz="2600" dirty="0" smtClean="0"/>
              <a:t>P2 </a:t>
            </a:r>
            <a:r>
              <a:rPr lang="ru-RU" sz="2600" dirty="0" smtClean="0"/>
              <a:t>– </a:t>
            </a:r>
            <a:r>
              <a:rPr lang="en-US" sz="2600" dirty="0" err="1" smtClean="0"/>
              <a:t>Uniwersytet</a:t>
            </a:r>
            <a:r>
              <a:rPr lang="en-US" sz="2600" dirty="0" smtClean="0"/>
              <a:t> </a:t>
            </a:r>
            <a:r>
              <a:rPr lang="en-US" sz="2600" dirty="0" err="1" smtClean="0"/>
              <a:t>Marii</a:t>
            </a:r>
            <a:r>
              <a:rPr lang="en-US" sz="2600" dirty="0" smtClean="0"/>
              <a:t>-Curie-</a:t>
            </a:r>
            <a:r>
              <a:rPr lang="en-US" sz="2600" dirty="0" err="1" smtClean="0"/>
              <a:t>Sklodowskiej</a:t>
            </a:r>
            <a:r>
              <a:rPr lang="en-US" sz="2600" dirty="0" smtClean="0"/>
              <a:t>, Poland</a:t>
            </a:r>
            <a:r>
              <a:rPr lang="ru-RU" sz="2600" dirty="0" smtClean="0"/>
              <a:t>;</a:t>
            </a:r>
          </a:p>
          <a:p>
            <a:r>
              <a:rPr lang="en-US" sz="2600" dirty="0" smtClean="0"/>
              <a:t>P3 – Le Mans University, France</a:t>
            </a:r>
            <a:r>
              <a:rPr lang="ru-RU" sz="2600" dirty="0" smtClean="0"/>
              <a:t>;</a:t>
            </a:r>
          </a:p>
          <a:p>
            <a:r>
              <a:rPr lang="en-US" sz="2600" dirty="0" smtClean="0"/>
              <a:t>P4 - </a:t>
            </a:r>
            <a:r>
              <a:rPr lang="en-US" sz="2600" dirty="0" err="1" smtClean="0"/>
              <a:t>Stichting</a:t>
            </a:r>
            <a:r>
              <a:rPr lang="en-US" sz="2600" dirty="0" smtClean="0"/>
              <a:t> Network University, The Netherlands</a:t>
            </a:r>
            <a:r>
              <a:rPr lang="ru-RU" sz="2600" dirty="0" smtClean="0"/>
              <a:t>.</a:t>
            </a:r>
          </a:p>
          <a:p>
            <a:r>
              <a:rPr lang="en-US" sz="2600" b="1" dirty="0" smtClean="0"/>
              <a:t>UKRAINE </a:t>
            </a:r>
            <a:r>
              <a:rPr lang="en-US" sz="2600" dirty="0" smtClean="0"/>
              <a:t>(4 universities)</a:t>
            </a:r>
            <a:r>
              <a:rPr lang="ru-RU" sz="2600" dirty="0" smtClean="0"/>
              <a:t>.</a:t>
            </a:r>
          </a:p>
          <a:p>
            <a:r>
              <a:rPr lang="en-US" sz="2600" b="1" dirty="0" smtClean="0"/>
              <a:t>BELARUS </a:t>
            </a:r>
            <a:r>
              <a:rPr lang="en-US" sz="2600" dirty="0" smtClean="0"/>
              <a:t>(2 universities)</a:t>
            </a:r>
            <a:r>
              <a:rPr lang="ru-RU" sz="2600" dirty="0" smtClean="0"/>
              <a:t>.</a:t>
            </a:r>
          </a:p>
          <a:p>
            <a:r>
              <a:rPr lang="en-US" sz="2600" b="1" dirty="0" smtClean="0"/>
              <a:t>MOLDOVA</a:t>
            </a:r>
            <a:r>
              <a:rPr lang="en-US" sz="2600" dirty="0" smtClean="0"/>
              <a:t> (2 universities)</a:t>
            </a:r>
            <a:r>
              <a:rPr lang="ru-RU" sz="2600" dirty="0" smtClean="0"/>
              <a:t>.</a:t>
            </a:r>
          </a:p>
          <a:p>
            <a:r>
              <a:rPr lang="en-US" sz="2600" b="1" dirty="0" smtClean="0"/>
              <a:t>GEORGIA</a:t>
            </a:r>
            <a:r>
              <a:rPr lang="en-US" sz="2600" dirty="0" smtClean="0"/>
              <a:t> (2 universities)</a:t>
            </a:r>
            <a:r>
              <a:rPr lang="ru-RU" sz="2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Концепция ИИСУУ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76400"/>
            <a:ext cx="7772400" cy="4530725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600" i="1" dirty="0" smtClean="0"/>
              <a:t>Объект Концепции</a:t>
            </a:r>
            <a:r>
              <a:rPr lang="ru-RU" sz="2600" dirty="0" smtClean="0"/>
              <a:t>: Интегрированная </a:t>
            </a:r>
            <a:r>
              <a:rPr lang="ru-RU" sz="2600" dirty="0" err="1" smtClean="0"/>
              <a:t>инфор-мационная</a:t>
            </a:r>
            <a:r>
              <a:rPr lang="ru-RU" sz="2600" dirty="0" smtClean="0"/>
              <a:t> система управления </a:t>
            </a:r>
            <a:r>
              <a:rPr lang="ru-RU" sz="2600" dirty="0" err="1" smtClean="0"/>
              <a:t>университе-том</a:t>
            </a:r>
            <a:r>
              <a:rPr lang="ru-RU" sz="2600" dirty="0" smtClean="0"/>
              <a:t>, обеспечивающая автоматизацию </a:t>
            </a:r>
            <a:r>
              <a:rPr lang="ru-RU" sz="2600" dirty="0" err="1" smtClean="0"/>
              <a:t>основ-ных</a:t>
            </a:r>
            <a:r>
              <a:rPr lang="ru-RU" sz="2600" dirty="0" smtClean="0"/>
              <a:t> процессов управления образовательной деятельностью университета. ИС – база </a:t>
            </a:r>
            <a:r>
              <a:rPr lang="ru-RU" sz="2600" dirty="0" err="1" smtClean="0"/>
              <a:t>дан-ных</a:t>
            </a:r>
            <a:r>
              <a:rPr lang="ru-RU" sz="2600" dirty="0" smtClean="0"/>
              <a:t> + входные и выходные интерфейсы.</a:t>
            </a:r>
          </a:p>
          <a:p>
            <a:pPr marL="342900" lvl="0" indent="-342900"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600" i="1" dirty="0" smtClean="0"/>
              <a:t>Цель разработки</a:t>
            </a:r>
            <a:r>
              <a:rPr lang="ru-RU" sz="2600" dirty="0" smtClean="0"/>
              <a:t>: Оказать университетам стран-партнеров и национальным органам управления образованием методическую </a:t>
            </a:r>
            <a:r>
              <a:rPr lang="ru-RU" sz="2600" dirty="0" err="1" smtClean="0"/>
              <a:t>по-мощь</a:t>
            </a:r>
            <a:r>
              <a:rPr lang="ru-RU" sz="2600" dirty="0" smtClean="0"/>
              <a:t> в  разработке и распространении </a:t>
            </a:r>
            <a:r>
              <a:rPr lang="ru-RU" sz="2600" dirty="0" err="1" smtClean="0"/>
              <a:t>совре-менных</a:t>
            </a:r>
            <a:r>
              <a:rPr lang="ru-RU" sz="2600" dirty="0" smtClean="0"/>
              <a:t> интегрированных систем управления университетами с учетом европейского опыта.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Концепция ИИСУУ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676400"/>
            <a:ext cx="8077200" cy="4530725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600" i="1" dirty="0" smtClean="0"/>
              <a:t>Целевая аудитория</a:t>
            </a:r>
            <a:r>
              <a:rPr lang="ru-RU" sz="2600" dirty="0" smtClean="0"/>
              <a:t>: Руководители и </a:t>
            </a:r>
            <a:r>
              <a:rPr lang="ru-RU" sz="2600" dirty="0" err="1" smtClean="0"/>
              <a:t>специалис</a:t>
            </a:r>
            <a:r>
              <a:rPr lang="en-US" sz="2600" dirty="0" smtClean="0"/>
              <a:t>-</a:t>
            </a:r>
            <a:r>
              <a:rPr lang="ru-RU" sz="2600" dirty="0" smtClean="0"/>
              <a:t>ты профильных управлений и подразделений национальных министерств образования, </a:t>
            </a:r>
            <a:r>
              <a:rPr lang="ru-RU" sz="2600" dirty="0" err="1" smtClean="0"/>
              <a:t>руко</a:t>
            </a:r>
            <a:r>
              <a:rPr lang="en-US" sz="2600" dirty="0" smtClean="0"/>
              <a:t>-</a:t>
            </a:r>
            <a:r>
              <a:rPr lang="ru-RU" sz="2600" dirty="0" smtClean="0"/>
              <a:t>водители университетов, руководители </a:t>
            </a:r>
            <a:r>
              <a:rPr lang="ru-RU" sz="2600" dirty="0" err="1" smtClean="0"/>
              <a:t>структу</a:t>
            </a:r>
            <a:r>
              <a:rPr lang="en-US" sz="2600" dirty="0" smtClean="0"/>
              <a:t>-</a:t>
            </a:r>
            <a:r>
              <a:rPr lang="ru-RU" sz="2600" dirty="0" err="1" smtClean="0"/>
              <a:t>рных</a:t>
            </a:r>
            <a:r>
              <a:rPr lang="ru-RU" sz="2600" dirty="0" smtClean="0"/>
              <a:t> подразделений университета, </a:t>
            </a:r>
            <a:r>
              <a:rPr lang="ru-RU" sz="2600" dirty="0" err="1" smtClean="0"/>
              <a:t>обеспечива</a:t>
            </a:r>
            <a:r>
              <a:rPr lang="en-US" sz="2600" dirty="0" smtClean="0"/>
              <a:t>-</a:t>
            </a:r>
            <a:r>
              <a:rPr lang="ru-RU" sz="2600" dirty="0" err="1" smtClean="0"/>
              <a:t>ющих</a:t>
            </a:r>
            <a:r>
              <a:rPr lang="ru-RU" sz="2600" dirty="0" smtClean="0"/>
              <a:t> организацию образовательного процесса, руководители </a:t>
            </a:r>
            <a:r>
              <a:rPr lang="ru-RU" sz="2600" dirty="0" err="1" smtClean="0"/>
              <a:t>ИТ-служб</a:t>
            </a:r>
            <a:r>
              <a:rPr lang="ru-RU" sz="2600" dirty="0" smtClean="0"/>
              <a:t> университетов.</a:t>
            </a:r>
            <a:endParaRPr lang="en-US" sz="2600" dirty="0" smtClean="0"/>
          </a:p>
          <a:p>
            <a:pPr marL="342900" lvl="0" indent="-342900"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600" dirty="0" smtClean="0"/>
              <a:t>Концепция может быть полезна руководителям и специалистам </a:t>
            </a:r>
            <a:r>
              <a:rPr lang="ru-RU" sz="2600" dirty="0" err="1" smtClean="0"/>
              <a:t>ИТ-компаний</a:t>
            </a:r>
            <a:r>
              <a:rPr lang="ru-RU" sz="2600" dirty="0" smtClean="0"/>
              <a:t>, занимающихся разработкой и внедрением автоматизированных систем в учебных заведениях, а также студен</a:t>
            </a:r>
            <a:r>
              <a:rPr lang="en-US" sz="2600" dirty="0" smtClean="0"/>
              <a:t>-</a:t>
            </a:r>
            <a:r>
              <a:rPr lang="ru-RU" sz="2600" dirty="0" smtClean="0"/>
              <a:t>там и аспирантам, изучающим современные ИТ. 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+mn-lt"/>
              </a:rPr>
              <a:t>Ключевые вопросы: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76800"/>
          </a:xfrm>
        </p:spPr>
        <p:txBody>
          <a:bodyPr/>
          <a:lstStyle/>
          <a:p>
            <a:r>
              <a:rPr lang="ru-RU" dirty="0" smtClean="0"/>
              <a:t>Своя разработка или приобретенный продукт?</a:t>
            </a:r>
          </a:p>
          <a:p>
            <a:r>
              <a:rPr lang="ru-RU" dirty="0" smtClean="0"/>
              <a:t>Поддерживать ли систему электронного </a:t>
            </a:r>
            <a:r>
              <a:rPr lang="ru-RU" dirty="0" err="1" smtClean="0"/>
              <a:t>доку-ментооборота</a:t>
            </a:r>
            <a:r>
              <a:rPr lang="ru-RU" dirty="0" smtClean="0"/>
              <a:t> (электронные подписи и т.д.)?</a:t>
            </a:r>
          </a:p>
          <a:p>
            <a:r>
              <a:rPr lang="ru-RU" dirty="0" smtClean="0"/>
              <a:t>Включать ли в общую систему поддержку бухгалтерии?</a:t>
            </a:r>
          </a:p>
          <a:p>
            <a:r>
              <a:rPr lang="ru-RU" dirty="0" smtClean="0"/>
              <a:t>Количество ролей и способы авторизации и профилирования?</a:t>
            </a:r>
          </a:p>
          <a:p>
            <a:r>
              <a:rPr lang="ru-RU" dirty="0" smtClean="0"/>
              <a:t>Ограничивать ли доступ только локальной сетью? Степени защиты системы?</a:t>
            </a:r>
          </a:p>
          <a:p>
            <a:r>
              <a:rPr lang="ru-RU" dirty="0" smtClean="0"/>
              <a:t>Единая или распределенная база данных?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7813"/>
            <a:ext cx="6781800" cy="1143000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Методологические основы </a:t>
            </a:r>
            <a:r>
              <a:rPr lang="ru-RU" sz="3200" dirty="0" err="1" smtClean="0">
                <a:latin typeface="+mn-lt"/>
              </a:rPr>
              <a:t>созда-ния</a:t>
            </a:r>
            <a:r>
              <a:rPr lang="ru-RU" sz="3200" dirty="0" smtClean="0">
                <a:latin typeface="+mn-lt"/>
              </a:rPr>
              <a:t>, внедрения и развития ИИСУУ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обложк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698" y="1752600"/>
            <a:ext cx="7504332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ПЛАН ДОКЛАДА</a:t>
            </a:r>
            <a:endParaRPr lang="ru-RU" dirty="0"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600200"/>
            <a:ext cx="8458200" cy="5257800"/>
          </a:xfrm>
          <a:prstGeom prst="rect">
            <a:avLst/>
          </a:prstGeom>
        </p:spPr>
        <p:txBody>
          <a:bodyPr/>
          <a:lstStyle/>
          <a:p>
            <a:pPr marL="514350" lvl="0" indent="-514350" algn="l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2600" dirty="0" smtClean="0"/>
              <a:t>1. Предмет рассмотрения.</a:t>
            </a:r>
          </a:p>
          <a:p>
            <a:pPr marL="514350" lvl="0" indent="-514350" algn="l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2600" dirty="0" smtClean="0"/>
              <a:t>2. Особенности организации работы ВУЗов различных стран и различных профилей.</a:t>
            </a:r>
          </a:p>
          <a:p>
            <a:pPr marL="514350" lvl="0" indent="-514350" algn="l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2600" dirty="0" smtClean="0"/>
              <a:t>3. </a:t>
            </a:r>
            <a:r>
              <a:rPr lang="ru-RU" sz="2600" dirty="0" smtClean="0"/>
              <a:t>Процесс- и </a:t>
            </a:r>
            <a:r>
              <a:rPr lang="ru-RU" sz="2600" dirty="0" err="1" smtClean="0"/>
              <a:t>документориентированные</a:t>
            </a:r>
            <a:r>
              <a:rPr lang="ru-RU" sz="2600" dirty="0" smtClean="0"/>
              <a:t> подходы </a:t>
            </a:r>
            <a:r>
              <a:rPr lang="ru-RU" sz="2600" dirty="0" smtClean="0"/>
              <a:t>к </a:t>
            </a:r>
            <a:r>
              <a:rPr lang="ru-RU" sz="2600" dirty="0" smtClean="0"/>
              <a:t>разработке </a:t>
            </a:r>
            <a:r>
              <a:rPr lang="ru-RU" sz="2600" i="1" dirty="0" smtClean="0"/>
              <a:t>«</a:t>
            </a:r>
            <a:r>
              <a:rPr lang="ru-RU" sz="2600" dirty="0" smtClean="0"/>
              <a:t>Интегрированной информационной системы управления университетом»</a:t>
            </a:r>
          </a:p>
          <a:p>
            <a:pPr marL="514350" lvl="0" indent="-514350" algn="l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2600" dirty="0" smtClean="0"/>
              <a:t>3. Европейские проекты </a:t>
            </a:r>
            <a:r>
              <a:rPr lang="en-US" sz="2600" dirty="0" smtClean="0"/>
              <a:t>SMOOTH </a:t>
            </a:r>
            <a:r>
              <a:rPr lang="ru-RU" sz="2600" dirty="0" smtClean="0"/>
              <a:t>и</a:t>
            </a:r>
            <a:r>
              <a:rPr lang="en-US" sz="2600" dirty="0" smtClean="0"/>
              <a:t> INURE.</a:t>
            </a:r>
            <a:endParaRPr lang="ru-RU" sz="2600" dirty="0" smtClean="0"/>
          </a:p>
          <a:p>
            <a:pPr marL="514350" lvl="0" indent="-514350" algn="l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2600" dirty="0" smtClean="0"/>
              <a:t>4. Концепция ИИСУУ</a:t>
            </a:r>
          </a:p>
          <a:p>
            <a:pPr marL="514350" lvl="0" indent="-514350" algn="l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2600" dirty="0" smtClean="0"/>
              <a:t>5. Монография «Методологические основы создания, внедрения и развития ИИСУУ»</a:t>
            </a:r>
            <a:r>
              <a:rPr lang="ru-RU" sz="2600" i="1" dirty="0" smtClean="0"/>
              <a:t>. </a:t>
            </a:r>
          </a:p>
          <a:p>
            <a:pPr marL="514350" lvl="0" indent="-514350" algn="l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2600" dirty="0" smtClean="0"/>
              <a:t>6. Некоторые детали реализации.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988" y="277813"/>
            <a:ext cx="6805612" cy="1143000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Методологические основы </a:t>
            </a:r>
            <a:r>
              <a:rPr lang="ru-RU" sz="3200" dirty="0" err="1" smtClean="0">
                <a:latin typeface="+mn-lt"/>
              </a:rPr>
              <a:t>созда-ния</a:t>
            </a:r>
            <a:r>
              <a:rPr lang="ru-RU" sz="3200" dirty="0" smtClean="0">
                <a:latin typeface="+mn-lt"/>
              </a:rPr>
              <a:t>, внедрения и развития ИИСУУ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47800"/>
            <a:ext cx="8534400" cy="5410200"/>
          </a:xfrm>
        </p:spPr>
        <p:txBody>
          <a:bodyPr/>
          <a:lstStyle/>
          <a:p>
            <a:r>
              <a:rPr lang="ru-RU" sz="2400" dirty="0" smtClean="0"/>
              <a:t>Разделы:</a:t>
            </a:r>
          </a:p>
          <a:p>
            <a:pPr>
              <a:buNone/>
            </a:pPr>
            <a:r>
              <a:rPr lang="ru-RU" sz="2400" dirty="0" smtClean="0"/>
              <a:t>1. Концептуальные основы создания, внедрения и </a:t>
            </a:r>
            <a:r>
              <a:rPr lang="ru-RU" sz="2400" dirty="0" err="1" smtClean="0"/>
              <a:t>разви-тия</a:t>
            </a:r>
            <a:r>
              <a:rPr lang="ru-RU" sz="2400" dirty="0" smtClean="0"/>
              <a:t> ИИСУУ.</a:t>
            </a:r>
          </a:p>
          <a:p>
            <a:pPr>
              <a:buNone/>
            </a:pPr>
            <a:r>
              <a:rPr lang="ru-RU" sz="2400" dirty="0" smtClean="0"/>
              <a:t>2. Организационно-управленческая система университета</a:t>
            </a:r>
          </a:p>
          <a:p>
            <a:pPr>
              <a:buNone/>
            </a:pPr>
            <a:r>
              <a:rPr lang="ru-RU" sz="2400" dirty="0" smtClean="0"/>
              <a:t>3. Стандарты Болонского процесса как функциональные требования к принципам работы ИИСУУ.</a:t>
            </a:r>
          </a:p>
          <a:p>
            <a:pPr>
              <a:buNone/>
            </a:pPr>
            <a:r>
              <a:rPr lang="ru-RU" sz="2400" dirty="0" smtClean="0"/>
              <a:t>4. Принципы построения интегрированной </a:t>
            </a:r>
            <a:r>
              <a:rPr lang="ru-RU" sz="2400" dirty="0" err="1" smtClean="0"/>
              <a:t>информацион-ной</a:t>
            </a:r>
            <a:r>
              <a:rPr lang="ru-RU" sz="2400" dirty="0" smtClean="0"/>
              <a:t> системы управления.</a:t>
            </a:r>
          </a:p>
          <a:p>
            <a:pPr>
              <a:buNone/>
            </a:pPr>
            <a:r>
              <a:rPr lang="ru-RU" sz="2400" dirty="0" smtClean="0"/>
              <a:t>5.Модель </a:t>
            </a:r>
            <a:r>
              <a:rPr lang="ru-RU" sz="2400" dirty="0" err="1" smtClean="0"/>
              <a:t>ИИСУУ:структура,функции,данные,интерфейсы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6. Рекомендуемые архитектурные решения.</a:t>
            </a:r>
          </a:p>
          <a:p>
            <a:pPr>
              <a:buNone/>
            </a:pPr>
            <a:r>
              <a:rPr lang="ru-RU" sz="2400" dirty="0" smtClean="0"/>
              <a:t>7. Особенности национальных систем высшего </a:t>
            </a:r>
            <a:r>
              <a:rPr lang="ru-RU" sz="2400" dirty="0" err="1" smtClean="0"/>
              <a:t>образова-ния</a:t>
            </a:r>
            <a:r>
              <a:rPr lang="ru-RU" sz="2400" dirty="0" smtClean="0"/>
              <a:t>, которые необходимо учитывать при разработке и внедрении ИИСУУ.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7813"/>
            <a:ext cx="6389688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I</a:t>
            </a:r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Conceptual issues</a:t>
            </a:r>
            <a:endParaRPr lang="ru-RU" sz="3600" dirty="0" smtClean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5307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1.1.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 of IUMS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stages of IUMS development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1.3.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IUMS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1.1.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Objectives of IUMS</a:t>
            </a:r>
            <a:endParaRPr lang="ru-RU" sz="3600" dirty="0" smtClean="0">
              <a:solidFill>
                <a:schemeClr val="accent6">
                  <a:lumMod val="90000"/>
                  <a:lumOff val="1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Storage of all essential university data at the central server</a:t>
            </a:r>
          </a:p>
          <a:p>
            <a:pPr eaLnBrk="1" hangingPunct="1"/>
            <a:r>
              <a:rPr lang="en-US" dirty="0" smtClean="0"/>
              <a:t>Operative providing decision makers by all necessary information</a:t>
            </a:r>
          </a:p>
          <a:p>
            <a:pPr eaLnBrk="1" hangingPunct="1"/>
            <a:r>
              <a:rPr lang="en-US" dirty="0" err="1" smtClean="0"/>
              <a:t>Optimisation</a:t>
            </a:r>
            <a:r>
              <a:rPr lang="en-US" dirty="0" smtClean="0"/>
              <a:t> of information flows in the network</a:t>
            </a:r>
          </a:p>
          <a:p>
            <a:pPr eaLnBrk="1" hangingPunct="1"/>
            <a:r>
              <a:rPr lang="en-US" dirty="0" smtClean="0"/>
              <a:t>Automatic preparation of the formal documentation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1.2.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Main stages of IUMS development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Requirements analysis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Entities selection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Database design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Data input interface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Reports forming, data output, printing interfaces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Embedding and post-embedded support</a:t>
            </a:r>
            <a:endParaRPr lang="ru-RU" dirty="0"/>
          </a:p>
        </p:txBody>
      </p:sp>
      <p:pic>
        <p:nvPicPr>
          <p:cNvPr id="4" name="Picture 4" descr="stadie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2625" y="4724400"/>
            <a:ext cx="8461375" cy="1828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1.2.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Main stages of IUMS development </a:t>
            </a:r>
            <a:r>
              <a:rPr lang="en-US" sz="3600" dirty="0" smtClean="0">
                <a:solidFill>
                  <a:srgbClr val="000066"/>
                </a:solidFill>
                <a:latin typeface="+mn-lt"/>
              </a:rPr>
              <a:t> </a:t>
            </a:r>
            <a:endParaRPr lang="ru-RU" sz="3600" dirty="0">
              <a:latin typeface="+mn-lt"/>
            </a:endParaRPr>
          </a:p>
        </p:txBody>
      </p:sp>
      <p:pic>
        <p:nvPicPr>
          <p:cNvPr id="4" name="Picture 5" descr="stadien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0480" y="2057400"/>
            <a:ext cx="5953060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II. Structure of the university management system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 Business-processes of global university management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2.2. Supporting business processes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2.3. Basic business processes: education and research activity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units of universities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2.1. Business-processes of global university management</a:t>
            </a:r>
            <a:endParaRPr lang="ru-RU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2.1.1. Control of university structure and legal base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2.1.2.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assurance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2.1.3. Document circulation system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2.2. Supporting business processes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2.2.1. Human Resource Management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2.2.2. Financial Management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2.2.3. Administrative and economic activity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2.2.4. International activity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2.2.5. Entering campaign management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2.3. Basic business processes: education and research activity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2.3.1. Management of day-to-day education process	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2.3.2. Management of distant learning and retraining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2.3.3.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of postgraduate education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2.3.4.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of research activity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2.3. Basic business processes: education and research activity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56322" name="Organization Chart 4"/>
          <p:cNvGraphicFramePr>
            <a:graphicFrameLocks/>
          </p:cNvGraphicFramePr>
          <p:nvPr>
            <p:ph idx="1"/>
          </p:nvPr>
        </p:nvGraphicFramePr>
        <p:xfrm>
          <a:off x="914400" y="1600200"/>
          <a:ext cx="7772400" cy="4530725"/>
        </p:xfrm>
        <a:graphic>
          <a:graphicData uri="http://schemas.openxmlformats.org/drawingml/2006/compatibility">
            <com:legacyDrawing xmlns:com="http://schemas.openxmlformats.org/drawingml/2006/compatibility" spid="_x0000_s563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988" y="277813"/>
            <a:ext cx="6489700" cy="865187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Предмет рассмотрения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30725"/>
          </a:xfrm>
        </p:spPr>
        <p:txBody>
          <a:bodyPr/>
          <a:lstStyle/>
          <a:p>
            <a:pPr algn="just"/>
            <a:r>
              <a:rPr lang="ru-RU" dirty="0" smtClean="0"/>
              <a:t>Высшее учебное заведение – это сложная динамическая система, внутри которой </a:t>
            </a:r>
            <a:r>
              <a:rPr lang="ru-RU" dirty="0" err="1" smtClean="0"/>
              <a:t>про-текают</a:t>
            </a:r>
            <a:r>
              <a:rPr lang="ru-RU" dirty="0" smtClean="0"/>
              <a:t> разнообразные динамические </a:t>
            </a:r>
            <a:r>
              <a:rPr lang="ru-RU" dirty="0" err="1" smtClean="0"/>
              <a:t>процес-сы</a:t>
            </a:r>
            <a:r>
              <a:rPr lang="ru-RU" dirty="0" smtClean="0"/>
              <a:t>: в первую очередь, связанные с </a:t>
            </a:r>
            <a:r>
              <a:rPr lang="ru-RU" dirty="0" err="1" smtClean="0"/>
              <a:t>образова-нием</a:t>
            </a:r>
            <a:r>
              <a:rPr lang="ru-RU" dirty="0" smtClean="0"/>
              <a:t>, но также экономические, кадровые, </a:t>
            </a:r>
            <a:r>
              <a:rPr lang="ru-RU" dirty="0" err="1" smtClean="0"/>
              <a:t>со-циальные</a:t>
            </a:r>
            <a:r>
              <a:rPr lang="ru-RU" dirty="0" smtClean="0"/>
              <a:t> и т.д.</a:t>
            </a:r>
          </a:p>
          <a:p>
            <a:pPr algn="just"/>
            <a:r>
              <a:rPr lang="ru-RU" dirty="0" smtClean="0"/>
              <a:t>Все эти бизнес-процессы традиционно </a:t>
            </a:r>
            <a:r>
              <a:rPr lang="ru-RU" dirty="0" err="1" smtClean="0"/>
              <a:t>связа-ны</a:t>
            </a:r>
            <a:r>
              <a:rPr lang="ru-RU" dirty="0" smtClean="0"/>
              <a:t> с потоками информации, которые в </a:t>
            </a:r>
            <a:r>
              <a:rPr lang="ru-RU" dirty="0" err="1" smtClean="0"/>
              <a:t>совре-менных</a:t>
            </a:r>
            <a:r>
              <a:rPr lang="ru-RU" dirty="0" smtClean="0"/>
              <a:t> условиях должны переноситься из областей вербального общения и циркуляции бумажных документов в среду компьютерных информационных систем.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2.3. Basic business processes: education and research activity</a:t>
            </a:r>
            <a:endParaRPr lang="ru-RU" sz="3600" dirty="0"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57600" y="5105400"/>
            <a:ext cx="1695450" cy="366713"/>
          </a:xfrm>
          <a:prstGeom prst="rect">
            <a:avLst/>
          </a:prstGeom>
          <a:solidFill>
            <a:srgbClr val="99CCFF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/>
              <a:t>IT department</a:t>
            </a:r>
            <a:endParaRPr lang="ru-RU" b="1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362200" y="3581400"/>
            <a:ext cx="1295400" cy="1524000"/>
          </a:xfrm>
          <a:prstGeom prst="rightArrowCallout">
            <a:avLst>
              <a:gd name="adj1" fmla="val 29412"/>
              <a:gd name="adj2" fmla="val 29412"/>
              <a:gd name="adj3" fmla="val 16667"/>
              <a:gd name="adj4" fmla="val 66667"/>
            </a:avLst>
          </a:prstGeom>
          <a:solidFill>
            <a:srgbClr val="FF99CC"/>
          </a:solidFill>
          <a:ln w="9525" algn="ctr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de-DE" sz="1400"/>
          </a:p>
          <a:p>
            <a:pPr algn="l"/>
            <a:r>
              <a:rPr lang="de-DE" sz="1400"/>
              <a:t>Inquiry by</a:t>
            </a:r>
          </a:p>
          <a:p>
            <a:pPr algn="l"/>
            <a:r>
              <a:rPr lang="de-DE" sz="1400" b="1"/>
              <a:t>Phone</a:t>
            </a:r>
          </a:p>
          <a:p>
            <a:pPr algn="l"/>
            <a:r>
              <a:rPr lang="de-DE" sz="1400" b="1"/>
              <a:t>Fax</a:t>
            </a:r>
          </a:p>
          <a:p>
            <a:pPr algn="l"/>
            <a:r>
              <a:rPr lang="de-DE" sz="1400" b="1"/>
              <a:t>Email</a:t>
            </a:r>
          </a:p>
          <a:p>
            <a:pPr algn="l"/>
            <a:r>
              <a:rPr lang="de-DE" sz="1400" b="1"/>
              <a:t>Network</a:t>
            </a:r>
          </a:p>
          <a:p>
            <a:pPr algn="l"/>
            <a:endParaRPr lang="ru-RU" b="1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886200" y="3657600"/>
            <a:ext cx="1447800" cy="1143000"/>
          </a:xfrm>
          <a:prstGeom prst="cloudCallout">
            <a:avLst>
              <a:gd name="adj1" fmla="val -18093"/>
              <a:gd name="adj2" fmla="val 64722"/>
            </a:avLst>
          </a:prstGeom>
          <a:solidFill>
            <a:srgbClr val="99CC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r>
              <a:rPr lang="de-DE" sz="1400"/>
              <a:t>Decision</a:t>
            </a:r>
          </a:p>
          <a:p>
            <a:r>
              <a:rPr lang="de-DE" sz="1400"/>
              <a:t>making</a:t>
            </a:r>
            <a:endParaRPr lang="ru-RU" sz="1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4600" y="2438400"/>
            <a:ext cx="4267200" cy="366713"/>
          </a:xfrm>
          <a:prstGeom prst="rect">
            <a:avLst/>
          </a:prstGeom>
          <a:solidFill>
            <a:srgbClr val="FF99CC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Departments of DNU</a:t>
            </a:r>
            <a:endParaRPr lang="ru-RU" b="1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638800" y="3352800"/>
            <a:ext cx="1219200" cy="1752600"/>
          </a:xfrm>
          <a:prstGeom prst="upArrowCallout">
            <a:avLst>
              <a:gd name="adj1" fmla="val 25000"/>
              <a:gd name="adj2" fmla="val 25000"/>
              <a:gd name="adj3" fmla="val 23958"/>
              <a:gd name="adj4" fmla="val 77444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de-DE" sz="1400"/>
              <a:t>Response</a:t>
            </a:r>
          </a:p>
          <a:p>
            <a:pPr algn="l"/>
            <a:r>
              <a:rPr lang="de-DE" sz="1400" b="1"/>
              <a:t>Phone</a:t>
            </a:r>
          </a:p>
          <a:p>
            <a:pPr algn="l"/>
            <a:r>
              <a:rPr lang="de-DE" sz="1400" b="1"/>
              <a:t>Fax</a:t>
            </a:r>
          </a:p>
          <a:p>
            <a:pPr algn="l"/>
            <a:r>
              <a:rPr lang="de-DE" sz="1400" b="1"/>
              <a:t>Email</a:t>
            </a:r>
          </a:p>
          <a:p>
            <a:pPr algn="l"/>
            <a:r>
              <a:rPr lang="de-DE" sz="1400" b="1"/>
              <a:t>Network</a:t>
            </a:r>
          </a:p>
          <a:p>
            <a:pPr algn="l"/>
            <a:r>
              <a:rPr lang="de-DE" sz="1400" b="1">
                <a:solidFill>
                  <a:schemeClr val="accent2"/>
                </a:solidFill>
              </a:rPr>
              <a:t>On the place</a:t>
            </a:r>
            <a:endParaRPr lang="ru-RU" sz="1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2.3. Basic business processes: education and research activity</a:t>
            </a:r>
            <a:endParaRPr lang="ru-RU" sz="3600" dirty="0">
              <a:latin typeface="+mn-lt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990600" y="4572000"/>
            <a:ext cx="7543800" cy="685800"/>
          </a:xfrm>
          <a:prstGeom prst="downArrow">
            <a:avLst>
              <a:gd name="adj1" fmla="val 47056"/>
              <a:gd name="adj2" fmla="val 66204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Software/Hardware Inquiry</a:t>
            </a:r>
            <a:endParaRPr lang="ru-RU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657600" y="5562600"/>
            <a:ext cx="2362200" cy="60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IT Department</a:t>
            </a:r>
          </a:p>
          <a:p>
            <a:r>
              <a:rPr lang="de-DE"/>
              <a:t>Call Processing Team</a:t>
            </a:r>
            <a:endParaRPr lang="ru-RU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743200" y="2133600"/>
            <a:ext cx="4267200" cy="366713"/>
          </a:xfrm>
          <a:prstGeom prst="rect">
            <a:avLst/>
          </a:prstGeom>
          <a:solidFill>
            <a:srgbClr val="FF99CC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Departments of DNU</a:t>
            </a:r>
            <a:endParaRPr lang="ru-RU" b="1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2.4.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Structural units of universities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2.4.1.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Rector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office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2.4.2.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 department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2.4.3.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department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2.4.4.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Financial and planning service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2.4.5.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department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2.4.6.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 committee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2.4.7.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Educational department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2.4.8. Quality assurance department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2.4.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Structural units of universities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2.4.10. Department of research support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2.4.11. Faculties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2.4.12. Institutes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2.4.13. Administration and economic service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2.4.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Structural units of universities</a:t>
            </a:r>
            <a:endParaRPr lang="ru-RU" sz="3600" dirty="0">
              <a:latin typeface="+mn-lt"/>
            </a:endParaRPr>
          </a:p>
        </p:txBody>
      </p:sp>
      <p:grpSp>
        <p:nvGrpSpPr>
          <p:cNvPr id="4" name="Group 108"/>
          <p:cNvGrpSpPr>
            <a:grpSpLocks noGrp="1"/>
          </p:cNvGrpSpPr>
          <p:nvPr>
            <p:ph idx="1"/>
          </p:nvPr>
        </p:nvGrpSpPr>
        <p:grpSpPr bwMode="auto">
          <a:xfrm>
            <a:off x="914400" y="1600200"/>
            <a:ext cx="7772400" cy="4530725"/>
            <a:chOff x="567" y="981"/>
            <a:chExt cx="3836" cy="2636"/>
          </a:xfrm>
        </p:grpSpPr>
        <p:sp>
          <p:nvSpPr>
            <p:cNvPr id="5" name="Text Box 54"/>
            <p:cNvSpPr txBox="1">
              <a:spLocks noChangeArrowheads="1"/>
            </p:cNvSpPr>
            <p:nvPr/>
          </p:nvSpPr>
          <p:spPr bwMode="auto">
            <a:xfrm>
              <a:off x="567" y="1298"/>
              <a:ext cx="876" cy="20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UEMS Server</a:t>
              </a:r>
            </a:p>
          </p:txBody>
        </p:sp>
        <p:sp>
          <p:nvSpPr>
            <p:cNvPr id="6" name="Line 55"/>
            <p:cNvSpPr>
              <a:spLocks noChangeShapeType="1"/>
            </p:cNvSpPr>
            <p:nvPr/>
          </p:nvSpPr>
          <p:spPr bwMode="auto">
            <a:xfrm>
              <a:off x="1429" y="1389"/>
              <a:ext cx="18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1020" y="981"/>
              <a:ext cx="427" cy="2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imes New Roman" pitchFamily="18" charset="0"/>
                </a:rPr>
                <a:t>Rector</a:t>
              </a:r>
            </a:p>
          </p:txBody>
        </p:sp>
        <p:sp>
          <p:nvSpPr>
            <p:cNvPr id="8" name="Text Box 64"/>
            <p:cNvSpPr txBox="1">
              <a:spLocks noChangeArrowheads="1"/>
            </p:cNvSpPr>
            <p:nvPr/>
          </p:nvSpPr>
          <p:spPr bwMode="auto">
            <a:xfrm>
              <a:off x="703" y="1661"/>
              <a:ext cx="769" cy="187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First Vice-rector</a:t>
              </a:r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auto">
            <a:xfrm>
              <a:off x="1746" y="1117"/>
              <a:ext cx="980" cy="187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Vice-rector on studies</a:t>
              </a:r>
            </a:p>
          </p:txBody>
        </p:sp>
        <p:sp>
          <p:nvSpPr>
            <p:cNvPr id="10" name="Text Box 66"/>
            <p:cNvSpPr txBox="1">
              <a:spLocks noChangeArrowheads="1"/>
            </p:cNvSpPr>
            <p:nvPr/>
          </p:nvSpPr>
          <p:spPr bwMode="auto">
            <a:xfrm>
              <a:off x="1746" y="1874"/>
              <a:ext cx="997" cy="187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>
                  <a:latin typeface="Times New Roman" pitchFamily="18" charset="0"/>
                </a:rPr>
                <a:t>Vice-rector on science</a:t>
              </a:r>
            </a:p>
          </p:txBody>
        </p:sp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1746" y="2750"/>
              <a:ext cx="1066" cy="187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Vice-rector on economy</a:t>
              </a:r>
            </a:p>
          </p:txBody>
        </p:sp>
        <p:sp>
          <p:nvSpPr>
            <p:cNvPr id="12" name="Text Box 68"/>
            <p:cNvSpPr txBox="1">
              <a:spLocks noChangeArrowheads="1"/>
            </p:cNvSpPr>
            <p:nvPr/>
          </p:nvSpPr>
          <p:spPr bwMode="auto">
            <a:xfrm>
              <a:off x="2018" y="3430"/>
              <a:ext cx="1225" cy="187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Vice-rector on maintenance</a:t>
              </a:r>
            </a:p>
          </p:txBody>
        </p:sp>
        <p:sp>
          <p:nvSpPr>
            <p:cNvPr id="13" name="Text Box 69"/>
            <p:cNvSpPr txBox="1">
              <a:spLocks noChangeArrowheads="1"/>
            </p:cNvSpPr>
            <p:nvPr/>
          </p:nvSpPr>
          <p:spPr bwMode="auto">
            <a:xfrm>
              <a:off x="1746" y="2341"/>
              <a:ext cx="1011" cy="302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Vice-rector on</a:t>
              </a:r>
            </a:p>
            <a:p>
              <a:pPr eaLnBrk="0" hangingPunct="0"/>
              <a:r>
                <a:rPr lang="en-US" sz="1200">
                  <a:latin typeface="Times New Roman" pitchFamily="18" charset="0"/>
                </a:rPr>
                <a:t>international relations</a:t>
              </a:r>
            </a:p>
          </p:txBody>
        </p:sp>
        <p:sp>
          <p:nvSpPr>
            <p:cNvPr id="14" name="Text Box 70"/>
            <p:cNvSpPr txBox="1">
              <a:spLocks noChangeArrowheads="1"/>
            </p:cNvSpPr>
            <p:nvPr/>
          </p:nvSpPr>
          <p:spPr bwMode="auto">
            <a:xfrm>
              <a:off x="2971" y="2341"/>
              <a:ext cx="1087" cy="302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International department</a:t>
              </a:r>
            </a:p>
            <a:p>
              <a:pPr eaLnBrk="0" hangingPunct="0"/>
              <a:r>
                <a:rPr lang="en-US" sz="1200">
                  <a:latin typeface="Times New Roman" pitchFamily="18" charset="0"/>
                </a:rPr>
                <a:t>Foreign students office</a:t>
              </a:r>
            </a:p>
          </p:txBody>
        </p:sp>
        <p:sp>
          <p:nvSpPr>
            <p:cNvPr id="15" name="Text Box 77"/>
            <p:cNvSpPr txBox="1">
              <a:spLocks noChangeArrowheads="1"/>
            </p:cNvSpPr>
            <p:nvPr/>
          </p:nvSpPr>
          <p:spPr bwMode="auto">
            <a:xfrm>
              <a:off x="3198" y="2886"/>
              <a:ext cx="1205" cy="302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Economic administration</a:t>
              </a:r>
            </a:p>
            <a:p>
              <a:pPr eaLnBrk="0" hangingPunct="0"/>
              <a:r>
                <a:rPr lang="en-US" sz="1200">
                  <a:latin typeface="Times New Roman" pitchFamily="18" charset="0"/>
                </a:rPr>
                <a:t>Dep. of students contracts</a:t>
              </a:r>
            </a:p>
          </p:txBody>
        </p:sp>
        <p:sp>
          <p:nvSpPr>
            <p:cNvPr id="16" name="Text Box 79"/>
            <p:cNvSpPr txBox="1">
              <a:spLocks noChangeArrowheads="1"/>
            </p:cNvSpPr>
            <p:nvPr/>
          </p:nvSpPr>
          <p:spPr bwMode="auto">
            <a:xfrm>
              <a:off x="567" y="3113"/>
              <a:ext cx="834" cy="187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Military train dep.</a:t>
              </a:r>
            </a:p>
          </p:txBody>
        </p:sp>
        <p:sp>
          <p:nvSpPr>
            <p:cNvPr id="17" name="Text Box 80"/>
            <p:cNvSpPr txBox="1">
              <a:spLocks noChangeArrowheads="1"/>
            </p:cNvSpPr>
            <p:nvPr/>
          </p:nvSpPr>
          <p:spPr bwMode="auto">
            <a:xfrm>
              <a:off x="3107" y="1071"/>
              <a:ext cx="793" cy="302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Dep. of studies</a:t>
              </a:r>
            </a:p>
            <a:p>
              <a:pPr eaLnBrk="0" hangingPunct="0"/>
              <a:r>
                <a:rPr lang="en-US" sz="1200">
                  <a:latin typeface="Times New Roman" pitchFamily="18" charset="0"/>
                </a:rPr>
                <a:t>Student office</a:t>
              </a:r>
            </a:p>
          </p:txBody>
        </p:sp>
        <p:sp>
          <p:nvSpPr>
            <p:cNvPr id="18" name="Line 81"/>
            <p:cNvSpPr>
              <a:spLocks noChangeShapeType="1"/>
            </p:cNvSpPr>
            <p:nvPr/>
          </p:nvSpPr>
          <p:spPr bwMode="auto">
            <a:xfrm>
              <a:off x="1610" y="1071"/>
              <a:ext cx="0" cy="2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Line 83"/>
            <p:cNvSpPr>
              <a:spLocks noChangeShapeType="1"/>
            </p:cNvSpPr>
            <p:nvPr/>
          </p:nvSpPr>
          <p:spPr bwMode="auto">
            <a:xfrm>
              <a:off x="1610" y="2840"/>
              <a:ext cx="1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Line 84"/>
            <p:cNvSpPr>
              <a:spLocks noChangeShapeType="1"/>
            </p:cNvSpPr>
            <p:nvPr/>
          </p:nvSpPr>
          <p:spPr bwMode="auto">
            <a:xfrm>
              <a:off x="2789" y="2840"/>
              <a:ext cx="409" cy="1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Line 85"/>
            <p:cNvSpPr>
              <a:spLocks noChangeShapeType="1"/>
            </p:cNvSpPr>
            <p:nvPr/>
          </p:nvSpPr>
          <p:spPr bwMode="auto">
            <a:xfrm flipH="1">
              <a:off x="1383" y="3203"/>
              <a:ext cx="2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Line 88"/>
            <p:cNvSpPr>
              <a:spLocks noChangeShapeType="1"/>
            </p:cNvSpPr>
            <p:nvPr/>
          </p:nvSpPr>
          <p:spPr bwMode="auto">
            <a:xfrm>
              <a:off x="1610" y="2478"/>
              <a:ext cx="1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3" name="Line 89"/>
            <p:cNvSpPr>
              <a:spLocks noChangeShapeType="1"/>
            </p:cNvSpPr>
            <p:nvPr/>
          </p:nvSpPr>
          <p:spPr bwMode="auto">
            <a:xfrm flipV="1">
              <a:off x="2744" y="2478"/>
              <a:ext cx="22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4" name="Line 91"/>
            <p:cNvSpPr>
              <a:spLocks noChangeShapeType="1"/>
            </p:cNvSpPr>
            <p:nvPr/>
          </p:nvSpPr>
          <p:spPr bwMode="auto">
            <a:xfrm>
              <a:off x="2744" y="1207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Line 92"/>
            <p:cNvSpPr>
              <a:spLocks noChangeShapeType="1"/>
            </p:cNvSpPr>
            <p:nvPr/>
          </p:nvSpPr>
          <p:spPr bwMode="auto">
            <a:xfrm flipH="1">
              <a:off x="1474" y="1752"/>
              <a:ext cx="1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Line 93"/>
            <p:cNvSpPr>
              <a:spLocks noChangeShapeType="1"/>
            </p:cNvSpPr>
            <p:nvPr/>
          </p:nvSpPr>
          <p:spPr bwMode="auto">
            <a:xfrm>
              <a:off x="1610" y="1207"/>
              <a:ext cx="11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1610" y="1979"/>
              <a:ext cx="1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8" name="Line 101"/>
            <p:cNvSpPr>
              <a:spLocks noChangeShapeType="1"/>
            </p:cNvSpPr>
            <p:nvPr/>
          </p:nvSpPr>
          <p:spPr bwMode="auto">
            <a:xfrm>
              <a:off x="1610" y="3521"/>
              <a:ext cx="42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9" name="Line 102"/>
            <p:cNvSpPr>
              <a:spLocks noChangeShapeType="1"/>
            </p:cNvSpPr>
            <p:nvPr/>
          </p:nvSpPr>
          <p:spPr bwMode="auto">
            <a:xfrm flipH="1">
              <a:off x="1429" y="1071"/>
              <a:ext cx="18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0" name="Line 106"/>
            <p:cNvSpPr>
              <a:spLocks noChangeShapeType="1"/>
            </p:cNvSpPr>
            <p:nvPr/>
          </p:nvSpPr>
          <p:spPr bwMode="auto">
            <a:xfrm>
              <a:off x="1610" y="1571"/>
              <a:ext cx="1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Text Box 107"/>
            <p:cNvSpPr txBox="1">
              <a:spLocks noChangeArrowheads="1"/>
            </p:cNvSpPr>
            <p:nvPr/>
          </p:nvSpPr>
          <p:spPr bwMode="auto">
            <a:xfrm>
              <a:off x="1746" y="1480"/>
              <a:ext cx="478" cy="187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Faculties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2.4.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Structural units of universities</a:t>
            </a:r>
            <a:endParaRPr lang="ru-RU" sz="3600" dirty="0">
              <a:latin typeface="+mn-lt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895600" y="2400300"/>
            <a:ext cx="3773488" cy="3316288"/>
          </a:xfrm>
          <a:prstGeom prst="ellipse">
            <a:avLst/>
          </a:prstGeom>
          <a:gradFill rotWithShape="1">
            <a:gsLst>
              <a:gs pos="0">
                <a:srgbClr val="55261C">
                  <a:alpha val="69000"/>
                </a:srgbClr>
              </a:gs>
              <a:gs pos="6000">
                <a:srgbClr val="EBDAD4">
                  <a:alpha val="66660"/>
                </a:srgbClr>
              </a:gs>
              <a:gs pos="28999">
                <a:srgbClr val="C0524E">
                  <a:alpha val="57691"/>
                </a:srgbClr>
              </a:gs>
              <a:gs pos="42000">
                <a:srgbClr val="80302D">
                  <a:alpha val="52620"/>
                </a:srgbClr>
              </a:gs>
              <a:gs pos="44000">
                <a:srgbClr val="9C6563">
                  <a:alpha val="51840"/>
                </a:srgbClr>
              </a:gs>
              <a:gs pos="48000">
                <a:srgbClr val="FFFFFF">
                  <a:alpha val="50280"/>
                </a:srgbClr>
              </a:gs>
              <a:gs pos="78999">
                <a:srgbClr val="83A7C3">
                  <a:alpha val="38191"/>
                </a:srgbClr>
              </a:gs>
              <a:gs pos="87000">
                <a:srgbClr val="768FB9">
                  <a:alpha val="35070"/>
                </a:srgbClr>
              </a:gs>
              <a:gs pos="92000">
                <a:srgbClr val="83A7C3">
                  <a:alpha val="33120"/>
                </a:srgbClr>
              </a:gs>
              <a:gs pos="100000">
                <a:srgbClr val="DCEBF5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046538" y="3376613"/>
            <a:ext cx="1387475" cy="1289050"/>
            <a:chOff x="2276" y="1873"/>
            <a:chExt cx="874" cy="812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2276" y="1873"/>
              <a:ext cx="874" cy="812"/>
            </a:xfrm>
            <a:prstGeom prst="ellipse">
              <a:avLst/>
            </a:prstGeom>
            <a:gradFill rotWithShape="1">
              <a:gsLst>
                <a:gs pos="0">
                  <a:srgbClr val="55261C"/>
                </a:gs>
                <a:gs pos="6000">
                  <a:srgbClr val="EBDAD4"/>
                </a:gs>
                <a:gs pos="28999">
                  <a:srgbClr val="C0524E"/>
                </a:gs>
                <a:gs pos="42000">
                  <a:srgbClr val="80302D"/>
                </a:gs>
                <a:gs pos="44000">
                  <a:srgbClr val="9C6563"/>
                </a:gs>
                <a:gs pos="48000">
                  <a:srgbClr val="FFFFFF"/>
                </a:gs>
                <a:gs pos="78999">
                  <a:srgbClr val="83A7C3"/>
                </a:gs>
                <a:gs pos="87000">
                  <a:srgbClr val="768FB9"/>
                </a:gs>
                <a:gs pos="92000">
                  <a:srgbClr val="83A7C3"/>
                </a:gs>
                <a:gs pos="100000">
                  <a:srgbClr val="DCEBF5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463" y="2199"/>
              <a:ext cx="562" cy="174"/>
            </a:xfrm>
            <a:prstGeom prst="rect">
              <a:avLst/>
            </a:prstGeom>
            <a:solidFill>
              <a:srgbClr val="800000">
                <a:alpha val="70195"/>
              </a:srgbClr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424" tIns="38712" rIns="77424" bIns="38712"/>
            <a:lstStyle/>
            <a:p>
              <a:pPr algn="l" eaLnBrk="1" hangingPunct="1"/>
              <a:r>
                <a:rPr lang="en-US" sz="800" b="1">
                  <a:solidFill>
                    <a:srgbClr val="FFFFFF"/>
                  </a:solidFill>
                  <a:latin typeface="Tahoma" pitchFamily="34" charset="0"/>
                </a:rPr>
                <a:t>UEMS Server</a:t>
              </a:r>
              <a:endParaRPr lang="ru-RU">
                <a:latin typeface="Tahoma" pitchFamily="34" charset="0"/>
              </a:endParaRPr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352800" y="2171700"/>
            <a:ext cx="593725" cy="200025"/>
          </a:xfrm>
          <a:prstGeom prst="rect">
            <a:avLst/>
          </a:prstGeom>
          <a:solidFill>
            <a:srgbClr val="800000">
              <a:alpha val="3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77424" tIns="38712" rIns="77424" bIns="38712"/>
          <a:lstStyle/>
          <a:p>
            <a:pPr algn="l" eaLnBrk="1" hangingPunct="1"/>
            <a:r>
              <a:rPr lang="en-US" sz="800">
                <a:solidFill>
                  <a:srgbClr val="FFFFFF"/>
                </a:solidFill>
                <a:latin typeface="Tahoma" pitchFamily="34" charset="0"/>
              </a:rPr>
              <a:t>Faculties</a:t>
            </a:r>
            <a:endParaRPr lang="ru-RU">
              <a:latin typeface="Tahoma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43413" y="2881313"/>
            <a:ext cx="576262" cy="276225"/>
          </a:xfrm>
          <a:prstGeom prst="rect">
            <a:avLst/>
          </a:prstGeom>
          <a:solidFill>
            <a:srgbClr val="800000">
              <a:alpha val="3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77424" tIns="38712" rIns="77424" bIns="38712"/>
          <a:lstStyle/>
          <a:p>
            <a:pPr algn="l" eaLnBrk="1" hangingPunct="1"/>
            <a:r>
              <a:rPr lang="en-US" sz="700">
                <a:solidFill>
                  <a:srgbClr val="FFFFFF"/>
                </a:solidFill>
                <a:latin typeface="Tahoma" pitchFamily="34" charset="0"/>
              </a:rPr>
              <a:t>Rector</a:t>
            </a:r>
            <a:endParaRPr lang="ru-RU">
              <a:latin typeface="Tahoma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352800" y="3314700"/>
            <a:ext cx="623888" cy="296863"/>
          </a:xfrm>
          <a:prstGeom prst="rect">
            <a:avLst/>
          </a:prstGeom>
          <a:solidFill>
            <a:srgbClr val="800000">
              <a:alpha val="3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77424" tIns="38712" rIns="77424" bIns="38712"/>
          <a:lstStyle/>
          <a:p>
            <a:pPr algn="l" eaLnBrk="1" hangingPunct="1"/>
            <a:r>
              <a:rPr lang="en-US" sz="700">
                <a:solidFill>
                  <a:srgbClr val="FFFFFF"/>
                </a:solidFill>
                <a:latin typeface="Tahoma" pitchFamily="34" charset="0"/>
              </a:rPr>
              <a:t>First Vice-rector</a:t>
            </a:r>
            <a:endParaRPr lang="ru-RU">
              <a:latin typeface="Tahom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124200" y="4229100"/>
            <a:ext cx="790575" cy="296863"/>
          </a:xfrm>
          <a:prstGeom prst="rect">
            <a:avLst/>
          </a:prstGeom>
          <a:solidFill>
            <a:srgbClr val="800000">
              <a:alpha val="3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77424" tIns="38712" rIns="77424" bIns="38712"/>
          <a:lstStyle/>
          <a:p>
            <a:pPr algn="l" eaLnBrk="1" hangingPunct="1"/>
            <a:r>
              <a:rPr lang="en-US" sz="700">
                <a:solidFill>
                  <a:srgbClr val="FFFFFF"/>
                </a:solidFill>
                <a:latin typeface="Tahoma" pitchFamily="34" charset="0"/>
              </a:rPr>
              <a:t>Vice-rector on studies</a:t>
            </a:r>
            <a:endParaRPr lang="ru-RU">
              <a:latin typeface="Tahoma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432425" y="3079750"/>
            <a:ext cx="793750" cy="298450"/>
          </a:xfrm>
          <a:prstGeom prst="rect">
            <a:avLst/>
          </a:prstGeom>
          <a:solidFill>
            <a:srgbClr val="800000">
              <a:alpha val="3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77424" tIns="38712" rIns="77424" bIns="38712"/>
          <a:lstStyle/>
          <a:p>
            <a:pPr algn="l" eaLnBrk="1" hangingPunct="1"/>
            <a:r>
              <a:rPr lang="en-US" sz="700">
                <a:solidFill>
                  <a:srgbClr val="FFFFFF"/>
                </a:solidFill>
                <a:latin typeface="Tahoma" pitchFamily="34" charset="0"/>
              </a:rPr>
              <a:t>Vice-rector on science</a:t>
            </a:r>
            <a:endParaRPr lang="ru-RU">
              <a:latin typeface="Tahom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632450" y="3773488"/>
            <a:ext cx="790575" cy="420687"/>
          </a:xfrm>
          <a:prstGeom prst="rect">
            <a:avLst/>
          </a:prstGeom>
          <a:solidFill>
            <a:srgbClr val="800000">
              <a:alpha val="3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77424" tIns="38712" rIns="77424" bIns="38712"/>
          <a:lstStyle/>
          <a:p>
            <a:pPr algn="l" eaLnBrk="1" hangingPunct="1"/>
            <a:r>
              <a:rPr lang="en-US" sz="700">
                <a:solidFill>
                  <a:srgbClr val="FFFFFF"/>
                </a:solidFill>
                <a:latin typeface="Tahoma" pitchFamily="34" charset="0"/>
              </a:rPr>
              <a:t>Vice-rector on</a:t>
            </a:r>
          </a:p>
          <a:p>
            <a:pPr algn="l" eaLnBrk="1" hangingPunct="1"/>
            <a:r>
              <a:rPr lang="en-US" sz="700">
                <a:solidFill>
                  <a:srgbClr val="FFFFFF"/>
                </a:solidFill>
                <a:latin typeface="Tahoma" pitchFamily="34" charset="0"/>
              </a:rPr>
              <a:t>international relations</a:t>
            </a:r>
            <a:endParaRPr lang="ru-RU">
              <a:latin typeface="Tahoma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381500" y="5030788"/>
            <a:ext cx="793750" cy="295275"/>
          </a:xfrm>
          <a:prstGeom prst="rect">
            <a:avLst/>
          </a:prstGeom>
          <a:solidFill>
            <a:srgbClr val="800000">
              <a:alpha val="3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77424" tIns="38712" rIns="77424" bIns="38712"/>
          <a:lstStyle/>
          <a:p>
            <a:pPr algn="l" eaLnBrk="1" hangingPunct="1"/>
            <a:r>
              <a:rPr lang="en-US" sz="700">
                <a:solidFill>
                  <a:srgbClr val="FFFFFF"/>
                </a:solidFill>
                <a:latin typeface="Tahoma" pitchFamily="34" charset="0"/>
              </a:rPr>
              <a:t>Vice-rector on maintenance</a:t>
            </a:r>
            <a:endParaRPr lang="ru-RU">
              <a:latin typeface="Tahoma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235575" y="4565650"/>
            <a:ext cx="793750" cy="395288"/>
          </a:xfrm>
          <a:prstGeom prst="rect">
            <a:avLst/>
          </a:prstGeom>
          <a:solidFill>
            <a:srgbClr val="800000">
              <a:alpha val="3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77424" tIns="38712" rIns="77424" bIns="38712"/>
          <a:lstStyle/>
          <a:p>
            <a:pPr algn="l" eaLnBrk="1" hangingPunct="1"/>
            <a:r>
              <a:rPr lang="en-US" sz="700">
                <a:solidFill>
                  <a:srgbClr val="FFFFFF"/>
                </a:solidFill>
                <a:latin typeface="Tahoma" pitchFamily="34" charset="0"/>
              </a:rPr>
              <a:t>Vice-rector on economy</a:t>
            </a:r>
            <a:endParaRPr lang="ru-RU">
              <a:latin typeface="Tahoma" pitchFamily="34" charset="0"/>
            </a:endParaRPr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2095500" y="3873500"/>
            <a:ext cx="5487988" cy="1038225"/>
            <a:chOff x="1047" y="2186"/>
            <a:chExt cx="3457" cy="654"/>
          </a:xfrm>
        </p:grpSpPr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047" y="2554"/>
              <a:ext cx="518" cy="286"/>
            </a:xfrm>
            <a:prstGeom prst="rect">
              <a:avLst/>
            </a:prstGeom>
            <a:solidFill>
              <a:srgbClr val="800000">
                <a:alpha val="25098"/>
              </a:srgbClr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424" tIns="38712" rIns="77424" bIns="38712"/>
            <a:lstStyle/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Dep. of studies</a:t>
              </a:r>
            </a:p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Student office</a:t>
              </a:r>
              <a:endParaRPr lang="ru-RU">
                <a:latin typeface="Tahoma" pitchFamily="34" charset="0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962" y="2186"/>
              <a:ext cx="542" cy="369"/>
            </a:xfrm>
            <a:prstGeom prst="rect">
              <a:avLst/>
            </a:prstGeom>
            <a:solidFill>
              <a:srgbClr val="800000">
                <a:alpha val="25098"/>
              </a:srgbClr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424" tIns="38712" rIns="77424" bIns="38712"/>
            <a:lstStyle/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International department</a:t>
              </a:r>
            </a:p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Foreign students office</a:t>
              </a:r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2268538" y="2189163"/>
            <a:ext cx="4824412" cy="4306887"/>
            <a:chOff x="1156" y="1125"/>
            <a:chExt cx="3039" cy="2713"/>
          </a:xfrm>
        </p:grpSpPr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3150" y="1125"/>
              <a:ext cx="312" cy="125"/>
            </a:xfrm>
            <a:prstGeom prst="rect">
              <a:avLst/>
            </a:prstGeom>
            <a:solidFill>
              <a:srgbClr val="800000">
                <a:alpha val="25098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9253" tIns="29627" rIns="59253" bIns="29627"/>
            <a:lstStyle/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Library</a:t>
              </a:r>
              <a:endParaRPr lang="ru-RU">
                <a:latin typeface="Tahoma" pitchFamily="34" charset="0"/>
              </a:endParaRP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519" y="3131"/>
              <a:ext cx="407" cy="208"/>
            </a:xfrm>
            <a:prstGeom prst="rect">
              <a:avLst/>
            </a:prstGeom>
            <a:solidFill>
              <a:srgbClr val="800000">
                <a:alpha val="25098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9253" tIns="29627" rIns="59253" bIns="29627"/>
            <a:lstStyle/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Admission committee</a:t>
              </a:r>
              <a:endParaRPr lang="ru-RU">
                <a:latin typeface="Tahoma" pitchFamily="34" charset="0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606" y="1298"/>
              <a:ext cx="589" cy="318"/>
            </a:xfrm>
            <a:prstGeom prst="rect">
              <a:avLst/>
            </a:prstGeom>
            <a:solidFill>
              <a:srgbClr val="800000">
                <a:alpha val="25098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9253" tIns="29627" rIns="59253" bIns="29627"/>
            <a:lstStyle/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Scientific branch</a:t>
              </a:r>
            </a:p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Patent office</a:t>
              </a:r>
            </a:p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Information dep.</a:t>
              </a:r>
              <a:endParaRPr lang="ru-RU">
                <a:latin typeface="Tahoma" pitchFamily="34" charset="0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3334" y="3158"/>
              <a:ext cx="778" cy="272"/>
            </a:xfrm>
            <a:prstGeom prst="rect">
              <a:avLst/>
            </a:prstGeom>
            <a:solidFill>
              <a:srgbClr val="800000">
                <a:alpha val="25098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9253" tIns="29627" rIns="59253" bIns="29627"/>
            <a:lstStyle/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Economic administration</a:t>
              </a:r>
            </a:p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Dep. of students contracts</a:t>
              </a:r>
              <a:endParaRPr lang="ru-RU" sz="800">
                <a:latin typeface="Tahoma" pitchFamily="34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336" y="3419"/>
              <a:ext cx="872" cy="419"/>
            </a:xfrm>
            <a:prstGeom prst="rect">
              <a:avLst/>
            </a:prstGeom>
            <a:solidFill>
              <a:srgbClr val="800000">
                <a:alpha val="25098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9253" tIns="29627" rIns="59253" bIns="29627"/>
            <a:lstStyle/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Students hostel, Maintenance dep., Experimental faculty, Security office, Building dep.</a:t>
              </a:r>
              <a:endParaRPr lang="ru-RU">
                <a:latin typeface="Tahoma" pitchFamily="34" charset="0"/>
              </a:endParaRP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1156" y="1618"/>
              <a:ext cx="423" cy="315"/>
            </a:xfrm>
            <a:prstGeom prst="rect">
              <a:avLst/>
            </a:prstGeom>
            <a:solidFill>
              <a:srgbClr val="800000">
                <a:alpha val="25098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9253" tIns="29627" rIns="59253" bIns="29627"/>
            <a:lstStyle/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Center of </a:t>
              </a:r>
            </a:p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telecom-</a:t>
              </a:r>
            </a:p>
            <a:p>
              <a:pPr algn="l" eaLnBrk="1" hangingPunct="1"/>
              <a:r>
                <a:rPr lang="en-US" sz="800">
                  <a:solidFill>
                    <a:srgbClr val="640000"/>
                  </a:solidFill>
                  <a:latin typeface="Tahoma" pitchFamily="34" charset="0"/>
                </a:rPr>
                <a:t>munications</a:t>
              </a:r>
              <a:endParaRPr lang="ru-RU">
                <a:latin typeface="Tahoma" pitchFamily="34" charset="0"/>
              </a:endParaRPr>
            </a:p>
          </p:txBody>
        </p:sp>
      </p:grp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6623050" y="3279775"/>
            <a:ext cx="830263" cy="336550"/>
          </a:xfrm>
          <a:prstGeom prst="rect">
            <a:avLst/>
          </a:prstGeom>
          <a:solidFill>
            <a:srgbClr val="800000">
              <a:alpha val="3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59253" tIns="29627" rIns="59253" bIns="29627"/>
          <a:lstStyle/>
          <a:p>
            <a:pPr algn="l" eaLnBrk="1" hangingPunct="1"/>
            <a:r>
              <a:rPr lang="en-US" sz="800">
                <a:solidFill>
                  <a:srgbClr val="FFFFFF"/>
                </a:solidFill>
                <a:latin typeface="Tahoma" pitchFamily="34" charset="0"/>
              </a:rPr>
              <a:t>Military train dep.</a:t>
            </a:r>
            <a:endParaRPr lang="ru-RU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3810000" y="2400300"/>
            <a:ext cx="2813050" cy="2630488"/>
            <a:chOff x="2127" y="1258"/>
            <a:chExt cx="1772" cy="1657"/>
          </a:xfrm>
        </p:grpSpPr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2713" y="1749"/>
              <a:ext cx="0" cy="1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 flipV="1">
              <a:off x="2271" y="1906"/>
              <a:ext cx="19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H="1">
              <a:off x="2199" y="2482"/>
              <a:ext cx="1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H="1">
              <a:off x="2703" y="2699"/>
              <a:ext cx="1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3088" y="2498"/>
              <a:ext cx="187" cy="1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3150" y="2248"/>
              <a:ext cx="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V="1">
              <a:off x="3025" y="1874"/>
              <a:ext cx="125" cy="1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2127" y="1258"/>
              <a:ext cx="461" cy="6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3088" y="1874"/>
              <a:ext cx="811" cy="1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8" name="Group 40"/>
          <p:cNvGrpSpPr>
            <a:grpSpLocks/>
          </p:cNvGrpSpPr>
          <p:nvPr/>
        </p:nvGrpSpPr>
        <p:grpSpPr bwMode="auto">
          <a:xfrm>
            <a:off x="2895600" y="3971925"/>
            <a:ext cx="3825875" cy="600075"/>
            <a:chOff x="1551" y="2248"/>
            <a:chExt cx="2410" cy="378"/>
          </a:xfrm>
        </p:grpSpPr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3774" y="2248"/>
              <a:ext cx="187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H="1">
              <a:off x="1551" y="2554"/>
              <a:ext cx="1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" name="Group 43"/>
          <p:cNvGrpSpPr>
            <a:grpSpLocks/>
          </p:cNvGrpSpPr>
          <p:nvPr/>
        </p:nvGrpSpPr>
        <p:grpSpPr bwMode="auto">
          <a:xfrm>
            <a:off x="2895600" y="2362200"/>
            <a:ext cx="3478213" cy="3430588"/>
            <a:chOff x="1565" y="1258"/>
            <a:chExt cx="2191" cy="2161"/>
          </a:xfrm>
        </p:grpSpPr>
        <p:grpSp>
          <p:nvGrpSpPr>
            <p:cNvPr id="42" name="Group 44"/>
            <p:cNvGrpSpPr>
              <a:grpSpLocks/>
            </p:cNvGrpSpPr>
            <p:nvPr/>
          </p:nvGrpSpPr>
          <p:grpSpPr bwMode="auto">
            <a:xfrm>
              <a:off x="1565" y="1258"/>
              <a:ext cx="2191" cy="2161"/>
              <a:chOff x="1551" y="1258"/>
              <a:chExt cx="2191" cy="2161"/>
            </a:xfrm>
          </p:grpSpPr>
          <p:sp>
            <p:nvSpPr>
              <p:cNvPr id="44" name="Line 45"/>
              <p:cNvSpPr>
                <a:spLocks noChangeShapeType="1"/>
              </p:cNvSpPr>
              <p:nvPr/>
            </p:nvSpPr>
            <p:spPr bwMode="auto">
              <a:xfrm flipH="1" flipV="1">
                <a:off x="1551" y="1762"/>
                <a:ext cx="269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Line 46"/>
              <p:cNvSpPr>
                <a:spLocks noChangeShapeType="1"/>
              </p:cNvSpPr>
              <p:nvPr/>
            </p:nvSpPr>
            <p:spPr bwMode="auto">
              <a:xfrm flipH="1">
                <a:off x="1911" y="2627"/>
                <a:ext cx="504" cy="50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47"/>
              <p:cNvSpPr>
                <a:spLocks noChangeShapeType="1"/>
              </p:cNvSpPr>
              <p:nvPr/>
            </p:nvSpPr>
            <p:spPr bwMode="auto">
              <a:xfrm>
                <a:off x="3524" y="2872"/>
                <a:ext cx="218" cy="2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Line 48"/>
              <p:cNvSpPr>
                <a:spLocks noChangeShapeType="1"/>
              </p:cNvSpPr>
              <p:nvPr/>
            </p:nvSpPr>
            <p:spPr bwMode="auto">
              <a:xfrm>
                <a:off x="2703" y="3131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49"/>
              <p:cNvSpPr>
                <a:spLocks noChangeShapeType="1"/>
              </p:cNvSpPr>
              <p:nvPr/>
            </p:nvSpPr>
            <p:spPr bwMode="auto">
              <a:xfrm flipV="1">
                <a:off x="2920" y="1258"/>
                <a:ext cx="360" cy="6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" name="Line 50"/>
            <p:cNvSpPr>
              <a:spLocks noChangeShapeType="1"/>
            </p:cNvSpPr>
            <p:nvPr/>
          </p:nvSpPr>
          <p:spPr bwMode="auto">
            <a:xfrm flipV="1">
              <a:off x="3640" y="1618"/>
              <a:ext cx="72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9" name="Group 51"/>
          <p:cNvGrpSpPr>
            <a:grpSpLocks/>
          </p:cNvGrpSpPr>
          <p:nvPr/>
        </p:nvGrpSpPr>
        <p:grpSpPr bwMode="auto">
          <a:xfrm>
            <a:off x="6589713" y="6172200"/>
            <a:ext cx="1511300" cy="352425"/>
            <a:chOff x="3878" y="3634"/>
            <a:chExt cx="952" cy="222"/>
          </a:xfrm>
        </p:grpSpPr>
        <p:sp>
          <p:nvSpPr>
            <p:cNvPr id="50" name="Text Box 52"/>
            <p:cNvSpPr txBox="1">
              <a:spLocks noChangeArrowheads="1"/>
            </p:cNvSpPr>
            <p:nvPr/>
          </p:nvSpPr>
          <p:spPr bwMode="auto">
            <a:xfrm>
              <a:off x="3878" y="3634"/>
              <a:ext cx="436" cy="144"/>
            </a:xfrm>
            <a:prstGeom prst="rect">
              <a:avLst/>
            </a:prstGeom>
            <a:solidFill>
              <a:srgbClr val="800000">
                <a:alpha val="10196"/>
              </a:srgbClr>
            </a:solidFill>
            <a:ln w="127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l" eaLnBrk="1" hangingPunct="1"/>
              <a:r>
                <a:rPr lang="en-US" sz="900">
                  <a:solidFill>
                    <a:srgbClr val="000000"/>
                  </a:solidFill>
                  <a:latin typeface="Tahoma" pitchFamily="34" charset="0"/>
                </a:rPr>
                <a:t>Aquarium</a:t>
              </a:r>
              <a:endParaRPr lang="ru-RU">
                <a:latin typeface="Tahoma" pitchFamily="34" charset="0"/>
              </a:endParaRPr>
            </a:p>
          </p:txBody>
        </p:sp>
        <p:sp>
          <p:nvSpPr>
            <p:cNvPr id="51" name="Text Box 53"/>
            <p:cNvSpPr txBox="1">
              <a:spLocks noChangeArrowheads="1"/>
            </p:cNvSpPr>
            <p:nvPr/>
          </p:nvSpPr>
          <p:spPr bwMode="auto">
            <a:xfrm>
              <a:off x="4431" y="3634"/>
              <a:ext cx="399" cy="222"/>
            </a:xfrm>
            <a:prstGeom prst="rect">
              <a:avLst/>
            </a:prstGeom>
            <a:solidFill>
              <a:srgbClr val="800000">
                <a:alpha val="10196"/>
              </a:srgbClr>
            </a:solidFill>
            <a:ln w="127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l" eaLnBrk="1" hangingPunct="1"/>
              <a:r>
                <a:rPr lang="en-US" sz="900">
                  <a:solidFill>
                    <a:srgbClr val="000000"/>
                  </a:solidFill>
                  <a:latin typeface="Tahoma" pitchFamily="34" charset="0"/>
                </a:rPr>
                <a:t>Botanic</a:t>
              </a:r>
            </a:p>
            <a:p>
              <a:pPr algn="l" eaLnBrk="1" hangingPunct="1"/>
              <a:r>
                <a:rPr lang="en-US" sz="900">
                  <a:solidFill>
                    <a:srgbClr val="000000"/>
                  </a:solidFill>
                  <a:latin typeface="Tahoma" pitchFamily="34" charset="0"/>
                </a:rPr>
                <a:t> garden</a:t>
              </a:r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52" name="Group 54"/>
          <p:cNvGrpSpPr>
            <a:grpSpLocks/>
          </p:cNvGrpSpPr>
          <p:nvPr/>
        </p:nvGrpSpPr>
        <p:grpSpPr bwMode="auto">
          <a:xfrm>
            <a:off x="5981700" y="3200400"/>
            <a:ext cx="2058988" cy="2971800"/>
            <a:chOff x="7822" y="3833"/>
            <a:chExt cx="3241" cy="4680"/>
          </a:xfrm>
        </p:grpSpPr>
        <p:sp>
          <p:nvSpPr>
            <p:cNvPr id="53" name="Line 55"/>
            <p:cNvSpPr>
              <a:spLocks noChangeShapeType="1"/>
            </p:cNvSpPr>
            <p:nvPr/>
          </p:nvSpPr>
          <p:spPr bwMode="auto">
            <a:xfrm>
              <a:off x="8182" y="3833"/>
              <a:ext cx="2880" cy="1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>
              <a:off x="7822" y="6353"/>
              <a:ext cx="3240" cy="1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57"/>
            <p:cNvSpPr>
              <a:spLocks noChangeShapeType="1"/>
            </p:cNvSpPr>
            <p:nvPr/>
          </p:nvSpPr>
          <p:spPr bwMode="auto">
            <a:xfrm>
              <a:off x="11062" y="3833"/>
              <a:ext cx="1" cy="432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58"/>
            <p:cNvSpPr>
              <a:spLocks noChangeShapeType="1"/>
            </p:cNvSpPr>
            <p:nvPr/>
          </p:nvSpPr>
          <p:spPr bwMode="auto">
            <a:xfrm>
              <a:off x="9442" y="8153"/>
              <a:ext cx="1620" cy="1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>
              <a:off x="9442" y="8153"/>
              <a:ext cx="0" cy="36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>
              <a:off x="10342" y="8153"/>
              <a:ext cx="1" cy="36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III. Bologna standards as demands to IUMS functionality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3.1. QA ESG as demands to collection and processing of data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3.2. ESTS as a background for organization of student records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3.3. Support of learning outcome approach by the system of curricula forming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3.4. Support of diploma supplements’ preparation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IV. General principles of IUMS development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5307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4.1.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 of lifecycle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4.2.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Organisational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support of IUMS development and maintaining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4.3. Data security principles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4.4. Modern technological approaches of ERP systems’ design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4.1.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Models of lifecycle</a:t>
            </a: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Picture 4" descr="cy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981200"/>
            <a:ext cx="6096000" cy="441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4.2. Support of IUMS development and maintaining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9394" name="Organization Chart 2"/>
          <p:cNvGraphicFramePr>
            <a:graphicFrameLocks/>
          </p:cNvGraphicFramePr>
          <p:nvPr/>
        </p:nvGraphicFramePr>
        <p:xfrm>
          <a:off x="762000" y="1752600"/>
          <a:ext cx="8382000" cy="4800600"/>
        </p:xfrm>
        <a:graphic>
          <a:graphicData uri="http://schemas.openxmlformats.org/drawingml/2006/compatibility">
            <com:legacyDrawing xmlns:com="http://schemas.openxmlformats.org/drawingml/2006/compatibility" spid="_x0000_s5939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858000" cy="1143000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Особенности организации работы ВУЗов различных стран и </a:t>
            </a:r>
            <a:r>
              <a:rPr lang="ru-RU" sz="3200" dirty="0" err="1" smtClean="0">
                <a:latin typeface="+mn-lt"/>
              </a:rPr>
              <a:t>различ-ных</a:t>
            </a:r>
            <a:r>
              <a:rPr lang="ru-RU" sz="3200" dirty="0" smtClean="0">
                <a:latin typeface="+mn-lt"/>
              </a:rPr>
              <a:t> профилей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953000"/>
          </a:xfrm>
        </p:spPr>
        <p:txBody>
          <a:bodyPr/>
          <a:lstStyle/>
          <a:p>
            <a:pPr algn="just"/>
            <a:r>
              <a:rPr lang="ru-RU" dirty="0" smtClean="0"/>
              <a:t>Поскольку «интегрированные </a:t>
            </a:r>
            <a:r>
              <a:rPr lang="ru-RU" dirty="0" err="1" smtClean="0"/>
              <a:t>информацион-ные</a:t>
            </a:r>
            <a:r>
              <a:rPr lang="ru-RU" dirty="0" smtClean="0"/>
              <a:t> системы управления университетом» (ИИСУУ) являются, в некотором смысле, </a:t>
            </a:r>
            <a:r>
              <a:rPr lang="ru-RU" dirty="0" err="1" smtClean="0"/>
              <a:t>отра-жением</a:t>
            </a:r>
            <a:r>
              <a:rPr lang="ru-RU" dirty="0" smtClean="0"/>
              <a:t> реализуемой системы высшего </a:t>
            </a:r>
            <a:r>
              <a:rPr lang="ru-RU" dirty="0" err="1" smtClean="0"/>
              <a:t>обра-зования</a:t>
            </a:r>
            <a:r>
              <a:rPr lang="ru-RU" dirty="0" smtClean="0"/>
              <a:t>, они отличаются от ВУЗа к ВУЗу, и от страны к стране в той же степени, в которой различаются их модели образования.</a:t>
            </a:r>
          </a:p>
          <a:p>
            <a:pPr algn="just"/>
            <a:r>
              <a:rPr lang="ru-RU" dirty="0" smtClean="0"/>
              <a:t>У реализуемых в мире моделей высшего </a:t>
            </a:r>
            <a:r>
              <a:rPr lang="ru-RU" dirty="0" err="1" smtClean="0"/>
              <a:t>об-разования</a:t>
            </a:r>
            <a:r>
              <a:rPr lang="ru-RU" dirty="0" smtClean="0"/>
              <a:t> много общего, соответственно, и ИИСУУ должны иметь схожие свойства, хотя в деталях могут наблюдаться и существенные различия.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62200" y="304800"/>
            <a:ext cx="648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4.2. Support of IUMS development and maintaining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3733800" y="1981200"/>
            <a:ext cx="2362200" cy="609600"/>
          </a:xfrm>
          <a:prstGeom prst="roundRect">
            <a:avLst>
              <a:gd name="adj" fmla="val 18750"/>
            </a:avLst>
          </a:prstGeom>
          <a:solidFill>
            <a:srgbClr val="99CCFF"/>
          </a:solidFill>
          <a:ln w="9525" cap="flat" algn="ctr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Department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 Processing Team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219200" y="2743200"/>
            <a:ext cx="7543800" cy="685800"/>
          </a:xfrm>
          <a:prstGeom prst="downArrow">
            <a:avLst>
              <a:gd name="adj1" fmla="val 47056"/>
              <a:gd name="adj2" fmla="val 66204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Software/Hardware Inquiry</a:t>
            </a:r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066800" y="36576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/>
              <a:t>Dean Office team</a:t>
            </a:r>
            <a:endParaRPr lang="ru-RU" sz="14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43200" y="36576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/>
              <a:t>VU team</a:t>
            </a:r>
            <a:endParaRPr lang="ru-RU" sz="14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343400" y="36576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1200"/>
              <a:t>Third Party soft team</a:t>
            </a:r>
            <a:endParaRPr lang="ru-RU" sz="12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943600" y="36576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1100"/>
              <a:t>Software support team</a:t>
            </a:r>
            <a:endParaRPr lang="ru-RU" sz="110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543800" y="3657600"/>
            <a:ext cx="1447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/>
              <a:t>Hardware team</a:t>
            </a:r>
            <a:endParaRPr lang="ru-RU" sz="1400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371600" y="4191000"/>
            <a:ext cx="7543800" cy="685800"/>
          </a:xfrm>
          <a:prstGeom prst="downArrow">
            <a:avLst>
              <a:gd name="adj1" fmla="val 47056"/>
              <a:gd name="adj2" fmla="val 66204"/>
            </a:avLst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Software/Hardware Response</a:t>
            </a:r>
            <a:endParaRPr lang="ru-RU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3657600" y="5105400"/>
            <a:ext cx="2362200" cy="609600"/>
          </a:xfrm>
          <a:prstGeom prst="roundRect">
            <a:avLst>
              <a:gd name="adj" fmla="val 18750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1600"/>
              <a:t>IT Department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1600"/>
              <a:t>Call Processing Team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4.2. Support of IUMS development and maintaining</a:t>
            </a:r>
            <a:endParaRPr lang="ru-RU" sz="3600" dirty="0">
              <a:latin typeface="+mn-lt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352800" y="2743200"/>
            <a:ext cx="2819400" cy="609600"/>
          </a:xfrm>
          <a:prstGeom prst="roundRect">
            <a:avLst>
              <a:gd name="adj" fmla="val 18750"/>
            </a:avLst>
          </a:prstGeom>
          <a:solidFill>
            <a:srgbClr val="99CC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1600" dirty="0"/>
              <a:t>IT Department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1600" dirty="0"/>
              <a:t>Call Processing Team</a:t>
            </a:r>
            <a:endParaRPr lang="ru-RU" sz="16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90600" y="3810000"/>
            <a:ext cx="7543800" cy="685800"/>
          </a:xfrm>
          <a:prstGeom prst="downArrow">
            <a:avLst>
              <a:gd name="adj1" fmla="val 47056"/>
              <a:gd name="adj2" fmla="val 66204"/>
            </a:avLst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Software/Hardware Response</a:t>
            </a:r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0" y="4876800"/>
            <a:ext cx="4267200" cy="366713"/>
          </a:xfrm>
          <a:prstGeom prst="rect">
            <a:avLst/>
          </a:prstGeom>
          <a:solidFill>
            <a:srgbClr val="FF99CC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Departments of DNU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V.  IUMS model: structure, functions, data, and interfaces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5.1. Subjects of IUMS, their functional roles and user interfaces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5.2. Data structure of IUMS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5.3. Main functional block of IUMS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5.1. Subjects of IUMS, their functional roles and user interfaces</a:t>
            </a:r>
            <a:endParaRPr lang="ru-RU" sz="3200" dirty="0" smtClean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2" name="Содержимое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5.1.1. Main actors in IUMS and their functional roles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5.1.2. User interfaces and personal areas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5.1. Subjects of IUMS, their functional roles and user interfaces</a:t>
            </a:r>
            <a:endParaRPr lang="ru-RU" sz="3200" dirty="0">
              <a:latin typeface="+mn-lt"/>
            </a:endParaRPr>
          </a:p>
        </p:txBody>
      </p:sp>
      <p:pic>
        <p:nvPicPr>
          <p:cNvPr id="4" name="Picture 5" descr="doc_manage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676400"/>
            <a:ext cx="4267200" cy="489396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Roles in the “Students” System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4" name="Picture 4" descr="use-case_dekan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5811" y="1600200"/>
            <a:ext cx="4638759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5.2. Data structure of IUMS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5.2.1. System objects and their attributes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5.2.2. Classes and structures of IUMS databases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5.2. Data structure of IUMS</a:t>
            </a:r>
            <a:endParaRPr lang="ru-RU" sz="3600" dirty="0">
              <a:latin typeface="+mn-lt"/>
            </a:endParaRPr>
          </a:p>
        </p:txBody>
      </p:sp>
      <p:pic>
        <p:nvPicPr>
          <p:cNvPr id="4" name="Picture 4" descr="DB_um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28800"/>
            <a:ext cx="6721429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5.2. Data structure of IUMS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ph idx="1"/>
          </p:nvPr>
        </p:nvGraphicFramePr>
        <p:xfrm>
          <a:off x="1968896" y="1600200"/>
          <a:ext cx="6260703" cy="5008563"/>
        </p:xfrm>
        <a:graphic>
          <a:graphicData uri="http://schemas.openxmlformats.org/presentationml/2006/ole">
            <p:oleObj spid="_x0000_s60418" name="Точечный рисунок" r:id="rId4" imgW="12193702" imgH="97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66"/>
                </a:solidFill>
                <a:latin typeface="Arial" charset="0"/>
              </a:rPr>
              <a:t>Database storing concept</a:t>
            </a:r>
            <a:endParaRPr lang="ru-RU" sz="3600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3" name="Rectangle 37"/>
          <p:cNvSpPr>
            <a:spLocks noChangeArrowheads="1"/>
          </p:cNvSpPr>
          <p:nvPr/>
        </p:nvSpPr>
        <p:spPr bwMode="auto">
          <a:xfrm>
            <a:off x="2057400" y="3657600"/>
            <a:ext cx="3810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0244" name="Rectangle 38"/>
          <p:cNvSpPr>
            <a:spLocks noChangeArrowheads="1"/>
          </p:cNvSpPr>
          <p:nvPr/>
        </p:nvSpPr>
        <p:spPr bwMode="auto">
          <a:xfrm>
            <a:off x="2514600" y="36576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39"/>
          <p:cNvSpPr>
            <a:spLocks noChangeArrowheads="1"/>
          </p:cNvSpPr>
          <p:nvPr/>
        </p:nvSpPr>
        <p:spPr bwMode="auto">
          <a:xfrm>
            <a:off x="2971800" y="3657600"/>
            <a:ext cx="3810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40"/>
          <p:cNvSpPr>
            <a:spLocks noChangeArrowheads="1"/>
          </p:cNvSpPr>
          <p:nvPr/>
        </p:nvSpPr>
        <p:spPr bwMode="auto">
          <a:xfrm>
            <a:off x="3429000" y="3657600"/>
            <a:ext cx="381000" cy="228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Rectangle 41"/>
          <p:cNvSpPr>
            <a:spLocks noChangeArrowheads="1"/>
          </p:cNvSpPr>
          <p:nvPr/>
        </p:nvSpPr>
        <p:spPr bwMode="auto">
          <a:xfrm>
            <a:off x="3886200" y="36576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42"/>
          <p:cNvSpPr>
            <a:spLocks noChangeArrowheads="1"/>
          </p:cNvSpPr>
          <p:nvPr/>
        </p:nvSpPr>
        <p:spPr bwMode="auto">
          <a:xfrm>
            <a:off x="4343400" y="3657600"/>
            <a:ext cx="381000" cy="228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43"/>
          <p:cNvSpPr>
            <a:spLocks noChangeArrowheads="1"/>
          </p:cNvSpPr>
          <p:nvPr/>
        </p:nvSpPr>
        <p:spPr bwMode="auto">
          <a:xfrm>
            <a:off x="4800600" y="3657600"/>
            <a:ext cx="3810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Rectangle 44"/>
          <p:cNvSpPr>
            <a:spLocks noChangeArrowheads="1"/>
          </p:cNvSpPr>
          <p:nvPr/>
        </p:nvSpPr>
        <p:spPr bwMode="auto">
          <a:xfrm>
            <a:off x="5257800" y="36576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Rectangle 45"/>
          <p:cNvSpPr>
            <a:spLocks noChangeArrowheads="1"/>
          </p:cNvSpPr>
          <p:nvPr/>
        </p:nvSpPr>
        <p:spPr bwMode="auto">
          <a:xfrm>
            <a:off x="5715000" y="3657600"/>
            <a:ext cx="3810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Rectangle 46"/>
          <p:cNvSpPr>
            <a:spLocks noChangeArrowheads="1"/>
          </p:cNvSpPr>
          <p:nvPr/>
        </p:nvSpPr>
        <p:spPr bwMode="auto">
          <a:xfrm>
            <a:off x="6629400" y="36576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Rectangle 47"/>
          <p:cNvSpPr>
            <a:spLocks noChangeArrowheads="1"/>
          </p:cNvSpPr>
          <p:nvPr/>
        </p:nvSpPr>
        <p:spPr bwMode="auto">
          <a:xfrm>
            <a:off x="1676400" y="4876800"/>
            <a:ext cx="3810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Rectangle 48"/>
          <p:cNvSpPr>
            <a:spLocks noChangeArrowheads="1"/>
          </p:cNvSpPr>
          <p:nvPr/>
        </p:nvSpPr>
        <p:spPr bwMode="auto">
          <a:xfrm>
            <a:off x="1676400" y="21336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49"/>
          <p:cNvSpPr>
            <a:spLocks noChangeArrowheads="1"/>
          </p:cNvSpPr>
          <p:nvPr/>
        </p:nvSpPr>
        <p:spPr bwMode="auto">
          <a:xfrm>
            <a:off x="2286000" y="48768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50"/>
          <p:cNvSpPr>
            <a:spLocks noChangeArrowheads="1"/>
          </p:cNvSpPr>
          <p:nvPr/>
        </p:nvSpPr>
        <p:spPr bwMode="auto">
          <a:xfrm>
            <a:off x="2286000" y="21336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51"/>
          <p:cNvSpPr>
            <a:spLocks noChangeArrowheads="1"/>
          </p:cNvSpPr>
          <p:nvPr/>
        </p:nvSpPr>
        <p:spPr bwMode="auto">
          <a:xfrm>
            <a:off x="2819400" y="4876800"/>
            <a:ext cx="3810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52"/>
          <p:cNvSpPr>
            <a:spLocks noChangeArrowheads="1"/>
          </p:cNvSpPr>
          <p:nvPr/>
        </p:nvSpPr>
        <p:spPr bwMode="auto">
          <a:xfrm>
            <a:off x="2819400" y="21336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53"/>
          <p:cNvSpPr>
            <a:spLocks noChangeArrowheads="1"/>
          </p:cNvSpPr>
          <p:nvPr/>
        </p:nvSpPr>
        <p:spPr bwMode="auto">
          <a:xfrm>
            <a:off x="3352800" y="4876800"/>
            <a:ext cx="381000" cy="228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54"/>
          <p:cNvSpPr>
            <a:spLocks noChangeArrowheads="1"/>
          </p:cNvSpPr>
          <p:nvPr/>
        </p:nvSpPr>
        <p:spPr bwMode="auto">
          <a:xfrm>
            <a:off x="3352800" y="21336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55"/>
          <p:cNvSpPr>
            <a:spLocks noChangeArrowheads="1"/>
          </p:cNvSpPr>
          <p:nvPr/>
        </p:nvSpPr>
        <p:spPr bwMode="auto">
          <a:xfrm>
            <a:off x="3810000" y="48768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56"/>
          <p:cNvSpPr>
            <a:spLocks noChangeArrowheads="1"/>
          </p:cNvSpPr>
          <p:nvPr/>
        </p:nvSpPr>
        <p:spPr bwMode="auto">
          <a:xfrm>
            <a:off x="3810000" y="21336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57"/>
          <p:cNvSpPr>
            <a:spLocks noChangeArrowheads="1"/>
          </p:cNvSpPr>
          <p:nvPr/>
        </p:nvSpPr>
        <p:spPr bwMode="auto">
          <a:xfrm>
            <a:off x="4343400" y="4876800"/>
            <a:ext cx="381000" cy="228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58"/>
          <p:cNvSpPr>
            <a:spLocks noChangeArrowheads="1"/>
          </p:cNvSpPr>
          <p:nvPr/>
        </p:nvSpPr>
        <p:spPr bwMode="auto">
          <a:xfrm>
            <a:off x="4343400" y="21336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59"/>
          <p:cNvSpPr>
            <a:spLocks noChangeArrowheads="1"/>
          </p:cNvSpPr>
          <p:nvPr/>
        </p:nvSpPr>
        <p:spPr bwMode="auto">
          <a:xfrm>
            <a:off x="4876800" y="4876800"/>
            <a:ext cx="3810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60"/>
          <p:cNvSpPr>
            <a:spLocks noChangeArrowheads="1"/>
          </p:cNvSpPr>
          <p:nvPr/>
        </p:nvSpPr>
        <p:spPr bwMode="auto">
          <a:xfrm>
            <a:off x="4876800" y="21336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61"/>
          <p:cNvSpPr>
            <a:spLocks noChangeArrowheads="1"/>
          </p:cNvSpPr>
          <p:nvPr/>
        </p:nvSpPr>
        <p:spPr bwMode="auto">
          <a:xfrm>
            <a:off x="5486400" y="48768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62"/>
          <p:cNvSpPr>
            <a:spLocks noChangeArrowheads="1"/>
          </p:cNvSpPr>
          <p:nvPr/>
        </p:nvSpPr>
        <p:spPr bwMode="auto">
          <a:xfrm>
            <a:off x="5486400" y="21336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Rectangle 63"/>
          <p:cNvSpPr>
            <a:spLocks noChangeArrowheads="1"/>
          </p:cNvSpPr>
          <p:nvPr/>
        </p:nvSpPr>
        <p:spPr bwMode="auto">
          <a:xfrm>
            <a:off x="6096000" y="4876800"/>
            <a:ext cx="3810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Rectangle 64"/>
          <p:cNvSpPr>
            <a:spLocks noChangeArrowheads="1"/>
          </p:cNvSpPr>
          <p:nvPr/>
        </p:nvSpPr>
        <p:spPr bwMode="auto">
          <a:xfrm>
            <a:off x="6096000" y="21336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Rectangle 67"/>
          <p:cNvSpPr>
            <a:spLocks noChangeArrowheads="1"/>
          </p:cNvSpPr>
          <p:nvPr/>
        </p:nvSpPr>
        <p:spPr bwMode="auto">
          <a:xfrm>
            <a:off x="1676400" y="51054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68"/>
          <p:cNvSpPr>
            <a:spLocks noChangeArrowheads="1"/>
          </p:cNvSpPr>
          <p:nvPr/>
        </p:nvSpPr>
        <p:spPr bwMode="auto">
          <a:xfrm>
            <a:off x="2286000" y="51054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69"/>
          <p:cNvSpPr>
            <a:spLocks noChangeArrowheads="1"/>
          </p:cNvSpPr>
          <p:nvPr/>
        </p:nvSpPr>
        <p:spPr bwMode="auto">
          <a:xfrm>
            <a:off x="2819400" y="51054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Rectangle 70"/>
          <p:cNvSpPr>
            <a:spLocks noChangeArrowheads="1"/>
          </p:cNvSpPr>
          <p:nvPr/>
        </p:nvSpPr>
        <p:spPr bwMode="auto">
          <a:xfrm>
            <a:off x="3352800" y="51054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Rectangle 71"/>
          <p:cNvSpPr>
            <a:spLocks noChangeArrowheads="1"/>
          </p:cNvSpPr>
          <p:nvPr/>
        </p:nvSpPr>
        <p:spPr bwMode="auto">
          <a:xfrm>
            <a:off x="3810000" y="51054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Rectangle 72"/>
          <p:cNvSpPr>
            <a:spLocks noChangeArrowheads="1"/>
          </p:cNvSpPr>
          <p:nvPr/>
        </p:nvSpPr>
        <p:spPr bwMode="auto">
          <a:xfrm>
            <a:off x="4343400" y="51054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Rectangle 73"/>
          <p:cNvSpPr>
            <a:spLocks noChangeArrowheads="1"/>
          </p:cNvSpPr>
          <p:nvPr/>
        </p:nvSpPr>
        <p:spPr bwMode="auto">
          <a:xfrm>
            <a:off x="4876800" y="51054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Rectangle 74"/>
          <p:cNvSpPr>
            <a:spLocks noChangeArrowheads="1"/>
          </p:cNvSpPr>
          <p:nvPr/>
        </p:nvSpPr>
        <p:spPr bwMode="auto">
          <a:xfrm>
            <a:off x="5486400" y="51054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Rectangle 75"/>
          <p:cNvSpPr>
            <a:spLocks noChangeArrowheads="1"/>
          </p:cNvSpPr>
          <p:nvPr/>
        </p:nvSpPr>
        <p:spPr bwMode="auto">
          <a:xfrm>
            <a:off x="6096000" y="510540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Rectangle 77"/>
          <p:cNvSpPr>
            <a:spLocks noChangeArrowheads="1"/>
          </p:cNvSpPr>
          <p:nvPr/>
        </p:nvSpPr>
        <p:spPr bwMode="auto">
          <a:xfrm>
            <a:off x="1676400" y="2362200"/>
            <a:ext cx="3810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Rectangle 78"/>
          <p:cNvSpPr>
            <a:spLocks noChangeArrowheads="1"/>
          </p:cNvSpPr>
          <p:nvPr/>
        </p:nvSpPr>
        <p:spPr bwMode="auto">
          <a:xfrm>
            <a:off x="2286000" y="23622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2" name="Rectangle 79"/>
          <p:cNvSpPr>
            <a:spLocks noChangeArrowheads="1"/>
          </p:cNvSpPr>
          <p:nvPr/>
        </p:nvSpPr>
        <p:spPr bwMode="auto">
          <a:xfrm>
            <a:off x="2819400" y="2362200"/>
            <a:ext cx="3810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Rectangle 80"/>
          <p:cNvSpPr>
            <a:spLocks noChangeArrowheads="1"/>
          </p:cNvSpPr>
          <p:nvPr/>
        </p:nvSpPr>
        <p:spPr bwMode="auto">
          <a:xfrm>
            <a:off x="3352800" y="2362200"/>
            <a:ext cx="381000" cy="228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4" name="Rectangle 81"/>
          <p:cNvSpPr>
            <a:spLocks noChangeArrowheads="1"/>
          </p:cNvSpPr>
          <p:nvPr/>
        </p:nvSpPr>
        <p:spPr bwMode="auto">
          <a:xfrm>
            <a:off x="3810000" y="23622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5" name="Rectangle 82"/>
          <p:cNvSpPr>
            <a:spLocks noChangeArrowheads="1"/>
          </p:cNvSpPr>
          <p:nvPr/>
        </p:nvSpPr>
        <p:spPr bwMode="auto">
          <a:xfrm>
            <a:off x="4343400" y="2362200"/>
            <a:ext cx="381000" cy="228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6" name="Rectangle 83"/>
          <p:cNvSpPr>
            <a:spLocks noChangeArrowheads="1"/>
          </p:cNvSpPr>
          <p:nvPr/>
        </p:nvSpPr>
        <p:spPr bwMode="auto">
          <a:xfrm>
            <a:off x="4876800" y="2362200"/>
            <a:ext cx="3810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7" name="Rectangle 84"/>
          <p:cNvSpPr>
            <a:spLocks noChangeArrowheads="1"/>
          </p:cNvSpPr>
          <p:nvPr/>
        </p:nvSpPr>
        <p:spPr bwMode="auto">
          <a:xfrm>
            <a:off x="5486400" y="23622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8" name="Rectangle 85"/>
          <p:cNvSpPr>
            <a:spLocks noChangeArrowheads="1"/>
          </p:cNvSpPr>
          <p:nvPr/>
        </p:nvSpPr>
        <p:spPr bwMode="auto">
          <a:xfrm>
            <a:off x="6096000" y="2362200"/>
            <a:ext cx="3810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9" name="Line 87"/>
          <p:cNvSpPr>
            <a:spLocks noChangeShapeType="1"/>
          </p:cNvSpPr>
          <p:nvPr/>
        </p:nvSpPr>
        <p:spPr bwMode="auto">
          <a:xfrm flipH="1">
            <a:off x="1828800" y="38862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90" name="Text Box 88"/>
          <p:cNvSpPr txBox="1">
            <a:spLocks noChangeArrowheads="1"/>
          </p:cNvSpPr>
          <p:nvPr/>
        </p:nvSpPr>
        <p:spPr bwMode="auto">
          <a:xfrm>
            <a:off x="7315200" y="3581400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b="1"/>
              <a:t>Central</a:t>
            </a:r>
            <a:r>
              <a:rPr lang="en-US"/>
              <a:t> base </a:t>
            </a:r>
            <a:endParaRPr lang="ru-RU"/>
          </a:p>
        </p:txBody>
      </p:sp>
      <p:sp>
        <p:nvSpPr>
          <p:cNvPr id="10291" name="Text Box 89"/>
          <p:cNvSpPr txBox="1">
            <a:spLocks noChangeArrowheads="1"/>
          </p:cNvSpPr>
          <p:nvPr/>
        </p:nvSpPr>
        <p:spPr bwMode="auto">
          <a:xfrm>
            <a:off x="7239000" y="2133600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b="1"/>
              <a:t>Local</a:t>
            </a:r>
            <a:r>
              <a:rPr lang="en-US"/>
              <a:t> bases</a:t>
            </a:r>
            <a:endParaRPr lang="ru-RU"/>
          </a:p>
        </p:txBody>
      </p:sp>
      <p:sp>
        <p:nvSpPr>
          <p:cNvPr id="10292" name="Text Box 90"/>
          <p:cNvSpPr txBox="1">
            <a:spLocks noChangeArrowheads="1"/>
          </p:cNvSpPr>
          <p:nvPr/>
        </p:nvSpPr>
        <p:spPr bwMode="auto">
          <a:xfrm>
            <a:off x="7239000" y="4953000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b="1"/>
              <a:t>Local</a:t>
            </a:r>
            <a:r>
              <a:rPr lang="en-US"/>
              <a:t> bases</a:t>
            </a:r>
            <a:endParaRPr lang="ru-RU"/>
          </a:p>
        </p:txBody>
      </p:sp>
      <p:sp>
        <p:nvSpPr>
          <p:cNvPr id="10293" name="Line 91"/>
          <p:cNvSpPr>
            <a:spLocks noChangeShapeType="1"/>
          </p:cNvSpPr>
          <p:nvPr/>
        </p:nvSpPr>
        <p:spPr bwMode="auto">
          <a:xfrm>
            <a:off x="1828800" y="25908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94" name="Oval 92"/>
          <p:cNvSpPr>
            <a:spLocks noChangeArrowheads="1"/>
          </p:cNvSpPr>
          <p:nvPr/>
        </p:nvSpPr>
        <p:spPr bwMode="auto">
          <a:xfrm>
            <a:off x="762000" y="2362200"/>
            <a:ext cx="11430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/>
              <a:t>Night</a:t>
            </a:r>
            <a:endParaRPr lang="ru-RU"/>
          </a:p>
        </p:txBody>
      </p:sp>
      <p:sp>
        <p:nvSpPr>
          <p:cNvPr id="10295" name="Oval 94"/>
          <p:cNvSpPr>
            <a:spLocks noChangeArrowheads="1"/>
          </p:cNvSpPr>
          <p:nvPr/>
        </p:nvSpPr>
        <p:spPr bwMode="auto">
          <a:xfrm>
            <a:off x="838200" y="3581400"/>
            <a:ext cx="11430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/>
              <a:t>Morning</a:t>
            </a:r>
            <a:endParaRPr lang="ru-RU"/>
          </a:p>
        </p:txBody>
      </p:sp>
      <p:sp>
        <p:nvSpPr>
          <p:cNvPr id="10296" name="Line 98"/>
          <p:cNvSpPr>
            <a:spLocks noChangeShapeType="1"/>
          </p:cNvSpPr>
          <p:nvPr/>
        </p:nvSpPr>
        <p:spPr bwMode="auto">
          <a:xfrm>
            <a:off x="1828800" y="1905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7" name="Line 99"/>
          <p:cNvSpPr>
            <a:spLocks noChangeShapeType="1"/>
          </p:cNvSpPr>
          <p:nvPr/>
        </p:nvSpPr>
        <p:spPr bwMode="auto">
          <a:xfrm>
            <a:off x="6858000" y="1905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98" name="Line 100"/>
          <p:cNvSpPr>
            <a:spLocks noChangeShapeType="1"/>
          </p:cNvSpPr>
          <p:nvPr/>
        </p:nvSpPr>
        <p:spPr bwMode="auto">
          <a:xfrm>
            <a:off x="18288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9" name="Line 101"/>
          <p:cNvSpPr>
            <a:spLocks noChangeShapeType="1"/>
          </p:cNvSpPr>
          <p:nvPr/>
        </p:nvSpPr>
        <p:spPr bwMode="auto">
          <a:xfrm>
            <a:off x="24384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0" name="Line 102"/>
          <p:cNvSpPr>
            <a:spLocks noChangeShapeType="1"/>
          </p:cNvSpPr>
          <p:nvPr/>
        </p:nvSpPr>
        <p:spPr bwMode="auto">
          <a:xfrm>
            <a:off x="29718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1" name="Line 103"/>
          <p:cNvSpPr>
            <a:spLocks noChangeShapeType="1"/>
          </p:cNvSpPr>
          <p:nvPr/>
        </p:nvSpPr>
        <p:spPr bwMode="auto">
          <a:xfrm>
            <a:off x="35052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2" name="Line 104"/>
          <p:cNvSpPr>
            <a:spLocks noChangeShapeType="1"/>
          </p:cNvSpPr>
          <p:nvPr/>
        </p:nvSpPr>
        <p:spPr bwMode="auto">
          <a:xfrm>
            <a:off x="39624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3" name="Line 105"/>
          <p:cNvSpPr>
            <a:spLocks noChangeShapeType="1"/>
          </p:cNvSpPr>
          <p:nvPr/>
        </p:nvSpPr>
        <p:spPr bwMode="auto">
          <a:xfrm>
            <a:off x="44958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4" name="Line 106"/>
          <p:cNvSpPr>
            <a:spLocks noChangeShapeType="1"/>
          </p:cNvSpPr>
          <p:nvPr/>
        </p:nvSpPr>
        <p:spPr bwMode="auto">
          <a:xfrm>
            <a:off x="50292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5" name="Line 107"/>
          <p:cNvSpPr>
            <a:spLocks noChangeShapeType="1"/>
          </p:cNvSpPr>
          <p:nvPr/>
        </p:nvSpPr>
        <p:spPr bwMode="auto">
          <a:xfrm>
            <a:off x="56388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6" name="Line 108"/>
          <p:cNvSpPr>
            <a:spLocks noChangeShapeType="1"/>
          </p:cNvSpPr>
          <p:nvPr/>
        </p:nvSpPr>
        <p:spPr bwMode="auto">
          <a:xfrm>
            <a:off x="62484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7" name="Line 109"/>
          <p:cNvSpPr>
            <a:spLocks noChangeShapeType="1"/>
          </p:cNvSpPr>
          <p:nvPr/>
        </p:nvSpPr>
        <p:spPr bwMode="auto">
          <a:xfrm>
            <a:off x="2438400" y="25908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08" name="Line 110"/>
          <p:cNvSpPr>
            <a:spLocks noChangeShapeType="1"/>
          </p:cNvSpPr>
          <p:nvPr/>
        </p:nvSpPr>
        <p:spPr bwMode="auto">
          <a:xfrm flipH="1">
            <a:off x="2514600" y="3886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09" name="Line 111"/>
          <p:cNvSpPr>
            <a:spLocks noChangeShapeType="1"/>
          </p:cNvSpPr>
          <p:nvPr/>
        </p:nvSpPr>
        <p:spPr bwMode="auto">
          <a:xfrm flipH="1">
            <a:off x="5410200" y="25908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10" name="Line 112"/>
          <p:cNvSpPr>
            <a:spLocks noChangeShapeType="1"/>
          </p:cNvSpPr>
          <p:nvPr/>
        </p:nvSpPr>
        <p:spPr bwMode="auto">
          <a:xfrm>
            <a:off x="5410200" y="3886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11" name="Line 113"/>
          <p:cNvSpPr>
            <a:spLocks noChangeShapeType="1"/>
          </p:cNvSpPr>
          <p:nvPr/>
        </p:nvSpPr>
        <p:spPr bwMode="auto">
          <a:xfrm flipH="1">
            <a:off x="5867400" y="2590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12" name="Line 114"/>
          <p:cNvSpPr>
            <a:spLocks noChangeShapeType="1"/>
          </p:cNvSpPr>
          <p:nvPr/>
        </p:nvSpPr>
        <p:spPr bwMode="auto">
          <a:xfrm>
            <a:off x="5943600" y="3886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13" name="Line 115"/>
          <p:cNvSpPr>
            <a:spLocks noChangeShapeType="1"/>
          </p:cNvSpPr>
          <p:nvPr/>
        </p:nvSpPr>
        <p:spPr bwMode="auto">
          <a:xfrm>
            <a:off x="2438400" y="3733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4" name="Line 116"/>
          <p:cNvSpPr>
            <a:spLocks noChangeShapeType="1"/>
          </p:cNvSpPr>
          <p:nvPr/>
        </p:nvSpPr>
        <p:spPr bwMode="auto">
          <a:xfrm>
            <a:off x="2895600" y="3733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5" name="Line 118"/>
          <p:cNvSpPr>
            <a:spLocks noChangeShapeType="1"/>
          </p:cNvSpPr>
          <p:nvPr/>
        </p:nvSpPr>
        <p:spPr bwMode="auto">
          <a:xfrm>
            <a:off x="3352800" y="3733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6" name="Line 119"/>
          <p:cNvSpPr>
            <a:spLocks noChangeShapeType="1"/>
          </p:cNvSpPr>
          <p:nvPr/>
        </p:nvSpPr>
        <p:spPr bwMode="auto">
          <a:xfrm>
            <a:off x="3810000" y="3733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7" name="Line 120"/>
          <p:cNvSpPr>
            <a:spLocks noChangeShapeType="1"/>
          </p:cNvSpPr>
          <p:nvPr/>
        </p:nvSpPr>
        <p:spPr bwMode="auto">
          <a:xfrm>
            <a:off x="3810000" y="3733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8" name="Line 121"/>
          <p:cNvSpPr>
            <a:spLocks noChangeShapeType="1"/>
          </p:cNvSpPr>
          <p:nvPr/>
        </p:nvSpPr>
        <p:spPr bwMode="auto">
          <a:xfrm>
            <a:off x="4267200" y="3733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9" name="Line 122"/>
          <p:cNvSpPr>
            <a:spLocks noChangeShapeType="1"/>
          </p:cNvSpPr>
          <p:nvPr/>
        </p:nvSpPr>
        <p:spPr bwMode="auto">
          <a:xfrm>
            <a:off x="4724400" y="3733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0" name="Line 123"/>
          <p:cNvSpPr>
            <a:spLocks noChangeShapeType="1"/>
          </p:cNvSpPr>
          <p:nvPr/>
        </p:nvSpPr>
        <p:spPr bwMode="auto">
          <a:xfrm>
            <a:off x="5181600" y="3733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1" name="Line 124"/>
          <p:cNvSpPr>
            <a:spLocks noChangeShapeType="1"/>
          </p:cNvSpPr>
          <p:nvPr/>
        </p:nvSpPr>
        <p:spPr bwMode="auto">
          <a:xfrm>
            <a:off x="5638800" y="3733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2" name="Line 126"/>
          <p:cNvSpPr>
            <a:spLocks noChangeShapeType="1"/>
          </p:cNvSpPr>
          <p:nvPr/>
        </p:nvSpPr>
        <p:spPr bwMode="auto">
          <a:xfrm>
            <a:off x="60960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3" name="Line 127"/>
          <p:cNvSpPr>
            <a:spLocks noChangeShapeType="1"/>
          </p:cNvSpPr>
          <p:nvPr/>
        </p:nvSpPr>
        <p:spPr bwMode="auto">
          <a:xfrm>
            <a:off x="5029200" y="2590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24" name="Line 128"/>
          <p:cNvSpPr>
            <a:spLocks noChangeShapeType="1"/>
          </p:cNvSpPr>
          <p:nvPr/>
        </p:nvSpPr>
        <p:spPr bwMode="auto">
          <a:xfrm>
            <a:off x="5029200" y="3886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25" name="Line 129"/>
          <p:cNvSpPr>
            <a:spLocks noChangeShapeType="1"/>
          </p:cNvSpPr>
          <p:nvPr/>
        </p:nvSpPr>
        <p:spPr bwMode="auto">
          <a:xfrm>
            <a:off x="2971800" y="25908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26" name="Line 130"/>
          <p:cNvSpPr>
            <a:spLocks noChangeShapeType="1"/>
          </p:cNvSpPr>
          <p:nvPr/>
        </p:nvSpPr>
        <p:spPr bwMode="auto">
          <a:xfrm flipH="1">
            <a:off x="2971800" y="3886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27" name="Line 131"/>
          <p:cNvSpPr>
            <a:spLocks noChangeShapeType="1"/>
          </p:cNvSpPr>
          <p:nvPr/>
        </p:nvSpPr>
        <p:spPr bwMode="auto">
          <a:xfrm>
            <a:off x="3581400" y="2590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28" name="Line 132"/>
          <p:cNvSpPr>
            <a:spLocks noChangeShapeType="1"/>
          </p:cNvSpPr>
          <p:nvPr/>
        </p:nvSpPr>
        <p:spPr bwMode="auto">
          <a:xfrm>
            <a:off x="3581400" y="3886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29" name="Line 133"/>
          <p:cNvSpPr>
            <a:spLocks noChangeShapeType="1"/>
          </p:cNvSpPr>
          <p:nvPr/>
        </p:nvSpPr>
        <p:spPr bwMode="auto">
          <a:xfrm>
            <a:off x="6858000" y="3886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0" name="Line 134"/>
          <p:cNvSpPr>
            <a:spLocks noChangeShapeType="1"/>
          </p:cNvSpPr>
          <p:nvPr/>
        </p:nvSpPr>
        <p:spPr bwMode="auto">
          <a:xfrm flipH="1">
            <a:off x="1905000" y="55626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1" name="Line 135"/>
          <p:cNvSpPr>
            <a:spLocks noChangeShapeType="1"/>
          </p:cNvSpPr>
          <p:nvPr/>
        </p:nvSpPr>
        <p:spPr bwMode="auto">
          <a:xfrm>
            <a:off x="19050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2" name="Line 137"/>
          <p:cNvSpPr>
            <a:spLocks noChangeShapeType="1"/>
          </p:cNvSpPr>
          <p:nvPr/>
        </p:nvSpPr>
        <p:spPr bwMode="auto">
          <a:xfrm flipV="1">
            <a:off x="1905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33" name="Line 138"/>
          <p:cNvSpPr>
            <a:spLocks noChangeShapeType="1"/>
          </p:cNvSpPr>
          <p:nvPr/>
        </p:nvSpPr>
        <p:spPr bwMode="auto">
          <a:xfrm flipV="1">
            <a:off x="2514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34" name="Line 139"/>
          <p:cNvSpPr>
            <a:spLocks noChangeShapeType="1"/>
          </p:cNvSpPr>
          <p:nvPr/>
        </p:nvSpPr>
        <p:spPr bwMode="auto">
          <a:xfrm flipV="1">
            <a:off x="3048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35" name="Line 140"/>
          <p:cNvSpPr>
            <a:spLocks noChangeShapeType="1"/>
          </p:cNvSpPr>
          <p:nvPr/>
        </p:nvSpPr>
        <p:spPr bwMode="auto">
          <a:xfrm flipH="1" flipV="1">
            <a:off x="3581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36" name="Line 141"/>
          <p:cNvSpPr>
            <a:spLocks noChangeShapeType="1"/>
          </p:cNvSpPr>
          <p:nvPr/>
        </p:nvSpPr>
        <p:spPr bwMode="auto">
          <a:xfrm flipV="1">
            <a:off x="3962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37" name="Line 142"/>
          <p:cNvSpPr>
            <a:spLocks noChangeShapeType="1"/>
          </p:cNvSpPr>
          <p:nvPr/>
        </p:nvSpPr>
        <p:spPr bwMode="auto">
          <a:xfrm flipV="1">
            <a:off x="4495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38" name="Line 143"/>
          <p:cNvSpPr>
            <a:spLocks noChangeShapeType="1"/>
          </p:cNvSpPr>
          <p:nvPr/>
        </p:nvSpPr>
        <p:spPr bwMode="auto">
          <a:xfrm flipV="1">
            <a:off x="5029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39" name="Line 144"/>
          <p:cNvSpPr>
            <a:spLocks noChangeShapeType="1"/>
          </p:cNvSpPr>
          <p:nvPr/>
        </p:nvSpPr>
        <p:spPr bwMode="auto">
          <a:xfrm flipV="1">
            <a:off x="5638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0" name="Line 145"/>
          <p:cNvSpPr>
            <a:spLocks noChangeShapeType="1"/>
          </p:cNvSpPr>
          <p:nvPr/>
        </p:nvSpPr>
        <p:spPr bwMode="auto">
          <a:xfrm flipV="1">
            <a:off x="6324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1" name="Line 146"/>
          <p:cNvSpPr>
            <a:spLocks noChangeShapeType="1"/>
          </p:cNvSpPr>
          <p:nvPr/>
        </p:nvSpPr>
        <p:spPr bwMode="auto">
          <a:xfrm>
            <a:off x="4495800" y="2590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2" name="Line 147"/>
          <p:cNvSpPr>
            <a:spLocks noChangeShapeType="1"/>
          </p:cNvSpPr>
          <p:nvPr/>
        </p:nvSpPr>
        <p:spPr bwMode="auto">
          <a:xfrm>
            <a:off x="4495800" y="3886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3" name="Line 148"/>
          <p:cNvSpPr>
            <a:spLocks noChangeShapeType="1"/>
          </p:cNvSpPr>
          <p:nvPr/>
        </p:nvSpPr>
        <p:spPr bwMode="auto">
          <a:xfrm>
            <a:off x="4038600" y="2590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4" name="Line 149"/>
          <p:cNvSpPr>
            <a:spLocks noChangeShapeType="1"/>
          </p:cNvSpPr>
          <p:nvPr/>
        </p:nvSpPr>
        <p:spPr bwMode="auto">
          <a:xfrm>
            <a:off x="4038600" y="3886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5" name="Rectangle 150"/>
          <p:cNvSpPr>
            <a:spLocks noChangeArrowheads="1"/>
          </p:cNvSpPr>
          <p:nvPr/>
        </p:nvSpPr>
        <p:spPr bwMode="auto">
          <a:xfrm>
            <a:off x="1066800" y="5867400"/>
            <a:ext cx="3810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6" name="Rectangle 151"/>
          <p:cNvSpPr>
            <a:spLocks noChangeArrowheads="1"/>
          </p:cNvSpPr>
          <p:nvPr/>
        </p:nvSpPr>
        <p:spPr bwMode="auto">
          <a:xfrm>
            <a:off x="1676400" y="58674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7" name="Rectangle 152"/>
          <p:cNvSpPr>
            <a:spLocks noChangeArrowheads="1"/>
          </p:cNvSpPr>
          <p:nvPr/>
        </p:nvSpPr>
        <p:spPr bwMode="auto">
          <a:xfrm>
            <a:off x="2209800" y="5867400"/>
            <a:ext cx="3810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8" name="Rectangle 153"/>
          <p:cNvSpPr>
            <a:spLocks noChangeArrowheads="1"/>
          </p:cNvSpPr>
          <p:nvPr/>
        </p:nvSpPr>
        <p:spPr bwMode="auto">
          <a:xfrm>
            <a:off x="2743200" y="5867400"/>
            <a:ext cx="381000" cy="228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9" name="Rectangle 154"/>
          <p:cNvSpPr>
            <a:spLocks noChangeArrowheads="1"/>
          </p:cNvSpPr>
          <p:nvPr/>
        </p:nvSpPr>
        <p:spPr bwMode="auto">
          <a:xfrm>
            <a:off x="3200400" y="58674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0" name="Rectangle 155"/>
          <p:cNvSpPr>
            <a:spLocks noChangeArrowheads="1"/>
          </p:cNvSpPr>
          <p:nvPr/>
        </p:nvSpPr>
        <p:spPr bwMode="auto">
          <a:xfrm>
            <a:off x="3733800" y="5867400"/>
            <a:ext cx="381000" cy="228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1" name="Rectangle 156"/>
          <p:cNvSpPr>
            <a:spLocks noChangeArrowheads="1"/>
          </p:cNvSpPr>
          <p:nvPr/>
        </p:nvSpPr>
        <p:spPr bwMode="auto">
          <a:xfrm>
            <a:off x="4267200" y="5867400"/>
            <a:ext cx="3810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2" name="Rectangle 157"/>
          <p:cNvSpPr>
            <a:spLocks noChangeArrowheads="1"/>
          </p:cNvSpPr>
          <p:nvPr/>
        </p:nvSpPr>
        <p:spPr bwMode="auto">
          <a:xfrm>
            <a:off x="4876800" y="58674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3" name="Rectangle 158"/>
          <p:cNvSpPr>
            <a:spLocks noChangeArrowheads="1"/>
          </p:cNvSpPr>
          <p:nvPr/>
        </p:nvSpPr>
        <p:spPr bwMode="auto">
          <a:xfrm>
            <a:off x="5486400" y="5867400"/>
            <a:ext cx="3810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4" name="Text Box 159"/>
          <p:cNvSpPr txBox="1">
            <a:spLocks noChangeArrowheads="1"/>
          </p:cNvSpPr>
          <p:nvPr/>
        </p:nvSpPr>
        <p:spPr bwMode="auto">
          <a:xfrm>
            <a:off x="6019800" y="5638800"/>
            <a:ext cx="2917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/>
              <a:t>Students and curricula data </a:t>
            </a:r>
          </a:p>
          <a:p>
            <a:pPr algn="l" eaLnBrk="1" hangingPunct="1"/>
            <a:r>
              <a:rPr lang="en-US" sz="1600" b="1"/>
              <a:t>separately for each faculty</a:t>
            </a:r>
            <a:endParaRPr lang="ru-RU" sz="1600" b="1"/>
          </a:p>
        </p:txBody>
      </p:sp>
      <p:sp>
        <p:nvSpPr>
          <p:cNvPr id="10355" name="Rectangle 160"/>
          <p:cNvSpPr>
            <a:spLocks noChangeArrowheads="1"/>
          </p:cNvSpPr>
          <p:nvPr/>
        </p:nvSpPr>
        <p:spPr bwMode="auto">
          <a:xfrm>
            <a:off x="5502275" y="6369050"/>
            <a:ext cx="381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6" name="Text Box 161"/>
          <p:cNvSpPr txBox="1">
            <a:spLocks noChangeArrowheads="1"/>
          </p:cNvSpPr>
          <p:nvPr/>
        </p:nvSpPr>
        <p:spPr bwMode="auto">
          <a:xfrm>
            <a:off x="6019800" y="6276975"/>
            <a:ext cx="261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/>
              <a:t>All other operating data </a:t>
            </a:r>
          </a:p>
          <a:p>
            <a:pPr algn="l" eaLnBrk="1" hangingPunct="1"/>
            <a:r>
              <a:rPr lang="en-US" sz="1600" b="1"/>
              <a:t>the same for all divisions</a:t>
            </a:r>
            <a:endParaRPr 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694488" cy="1143000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Особенности организации работы ВУЗов различных стран и </a:t>
            </a:r>
            <a:r>
              <a:rPr lang="ru-RU" sz="3200" dirty="0" err="1" smtClean="0">
                <a:latin typeface="+mn-lt"/>
              </a:rPr>
              <a:t>различ-ных</a:t>
            </a:r>
            <a:r>
              <a:rPr lang="ru-RU" sz="3200" dirty="0" smtClean="0">
                <a:latin typeface="+mn-lt"/>
              </a:rPr>
              <a:t> профилей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530725"/>
          </a:xfrm>
        </p:spPr>
        <p:txBody>
          <a:bodyPr/>
          <a:lstStyle/>
          <a:p>
            <a:pPr algn="just"/>
            <a:r>
              <a:rPr lang="ru-RU" dirty="0" smtClean="0"/>
              <a:t>Можно говорить о двух значительно </a:t>
            </a:r>
            <a:r>
              <a:rPr lang="ru-RU" dirty="0" err="1" smtClean="0"/>
              <a:t>разли-чающихся</a:t>
            </a:r>
            <a:r>
              <a:rPr lang="ru-RU" dirty="0" smtClean="0"/>
              <a:t> региональных моделях </a:t>
            </a:r>
            <a:r>
              <a:rPr lang="ru-RU" dirty="0" err="1" smtClean="0"/>
              <a:t>организа-ции</a:t>
            </a:r>
            <a:r>
              <a:rPr lang="ru-RU" dirty="0" smtClean="0"/>
              <a:t> учебного процесса: свободное </a:t>
            </a:r>
            <a:r>
              <a:rPr lang="ru-RU" dirty="0" err="1" smtClean="0"/>
              <a:t>образо-вание</a:t>
            </a:r>
            <a:r>
              <a:rPr lang="ru-RU" dirty="0" smtClean="0"/>
              <a:t> Северной Европы (Германия, Швеция и др.) и фиксированное образование </a:t>
            </a:r>
            <a:r>
              <a:rPr lang="ru-RU" dirty="0" err="1" smtClean="0"/>
              <a:t>Восто-чной</a:t>
            </a:r>
            <a:r>
              <a:rPr lang="ru-RU" dirty="0" smtClean="0"/>
              <a:t> Европы (Россия, Польша и др.) Эти же регионы весьма различны по </a:t>
            </a:r>
            <a:r>
              <a:rPr lang="ru-RU" dirty="0" err="1" smtClean="0"/>
              <a:t>администрати-вной</a:t>
            </a:r>
            <a:r>
              <a:rPr lang="ru-RU" dirty="0" smtClean="0"/>
              <a:t> структуре, финансовому менеджменту и т.д.  Многие страны, в частности, страны Южной Европы, занимают промежуточное положение.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5.3. Main functional block of IUMS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5.3.1.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of document circulation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5.3.2.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HRM system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5.3.3. System of education process management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5.3.4. Information support of QA procedures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5.3.5.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 systems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5.3.6.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Interfaces with external systems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5.3.7.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 portal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5.3.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packages and diploma supplements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5.3.1.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System of document circulation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4" name="Rectangle 9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989887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5.3.1.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System of document circulation</a:t>
            </a:r>
            <a:endParaRPr lang="ru-RU" sz="3600" dirty="0">
              <a:latin typeface="+mn-lt"/>
            </a:endParaRPr>
          </a:p>
        </p:txBody>
      </p:sp>
      <p:pic>
        <p:nvPicPr>
          <p:cNvPr id="4" name="Shape 10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92281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5.3.6. </a:t>
            </a:r>
            <a:r>
              <a:rPr lang="en-US" sz="3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Interfaces with external systems</a:t>
            </a:r>
            <a:endParaRPr lang="ru-RU" sz="3600" dirty="0">
              <a:latin typeface="+mn-lt"/>
            </a:endParaRPr>
          </a:p>
        </p:txBody>
      </p:sp>
      <p:pic>
        <p:nvPicPr>
          <p:cNvPr id="4" name="Rectangle 8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8011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Arial" charset="0"/>
              </a:rPr>
              <a:t>Some parts of IUMS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914400" y="1981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 smtClean="0"/>
              <a:t>“Students”: database and interface</a:t>
            </a:r>
          </a:p>
          <a:p>
            <a:pPr marL="342900" lvl="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 smtClean="0"/>
              <a:t>“Staff”: database and interfaces</a:t>
            </a:r>
          </a:p>
          <a:p>
            <a:pPr marL="342900" lvl="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 smtClean="0"/>
              <a:t>“Curricula”: database and interfaces</a:t>
            </a:r>
          </a:p>
          <a:p>
            <a:pPr marL="342900" lvl="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 smtClean="0"/>
              <a:t>Retrieval information system</a:t>
            </a:r>
          </a:p>
          <a:p>
            <a:pPr marL="342900" lvl="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 smtClean="0"/>
              <a:t>System of database presentation at the university site </a:t>
            </a:r>
          </a:p>
          <a:p>
            <a:pPr marL="342900" lvl="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 smtClean="0"/>
              <a:t>“Virtual University”: an interactive system of Internet presentation of teaching materials.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0066"/>
                </a:solidFill>
                <a:latin typeface="Arial" charset="0"/>
              </a:rPr>
              <a:t>Student  interface concept (a)</a:t>
            </a:r>
            <a:endParaRPr lang="ru-RU" sz="36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3810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1.New academic year (summer-autumn)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2.New semester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3.Semester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4.New academic year preparation (spring)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5.Examinations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6.Retrieval sub-system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11268" name="Picture 6" descr="decanat_pic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981200"/>
            <a:ext cx="45720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1"/>
          <p:cNvSpPr>
            <a:spLocks noChangeArrowheads="1"/>
          </p:cNvSpPr>
          <p:nvPr/>
        </p:nvSpPr>
        <p:spPr bwMode="auto">
          <a:xfrm>
            <a:off x="4267200" y="4724400"/>
            <a:ext cx="1143000" cy="609600"/>
          </a:xfrm>
          <a:prstGeom prst="rect">
            <a:avLst/>
          </a:prstGeom>
          <a:solidFill>
            <a:srgbClr val="33CC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79"/>
          <p:cNvSpPr>
            <a:spLocks noChangeArrowheads="1"/>
          </p:cNvSpPr>
          <p:nvPr/>
        </p:nvSpPr>
        <p:spPr bwMode="auto">
          <a:xfrm>
            <a:off x="4267200" y="4724400"/>
            <a:ext cx="1981200" cy="457200"/>
          </a:xfrm>
          <a:prstGeom prst="rect">
            <a:avLst/>
          </a:prstGeom>
          <a:solidFill>
            <a:srgbClr val="3333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77"/>
          <p:cNvSpPr>
            <a:spLocks noChangeArrowheads="1"/>
          </p:cNvSpPr>
          <p:nvPr/>
        </p:nvSpPr>
        <p:spPr bwMode="auto">
          <a:xfrm>
            <a:off x="5257800" y="2590800"/>
            <a:ext cx="1143000" cy="1219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75"/>
          <p:cNvSpPr>
            <a:spLocks noChangeArrowheads="1"/>
          </p:cNvSpPr>
          <p:nvPr/>
        </p:nvSpPr>
        <p:spPr bwMode="auto">
          <a:xfrm>
            <a:off x="2362200" y="2286000"/>
            <a:ext cx="1143000" cy="609600"/>
          </a:xfrm>
          <a:prstGeom prst="rect">
            <a:avLst/>
          </a:prstGeom>
          <a:solidFill>
            <a:srgbClr val="33CC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73"/>
          <p:cNvSpPr>
            <a:spLocks noChangeArrowheads="1"/>
          </p:cNvSpPr>
          <p:nvPr/>
        </p:nvSpPr>
        <p:spPr bwMode="auto">
          <a:xfrm>
            <a:off x="5029200" y="3810000"/>
            <a:ext cx="1219200" cy="914400"/>
          </a:xfrm>
          <a:prstGeom prst="rect">
            <a:avLst/>
          </a:prstGeom>
          <a:solidFill>
            <a:srgbClr val="FE161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0"/>
          <p:cNvSpPr>
            <a:spLocks noChangeArrowheads="1"/>
          </p:cNvSpPr>
          <p:nvPr/>
        </p:nvSpPr>
        <p:spPr bwMode="auto">
          <a:xfrm>
            <a:off x="3505200" y="2438400"/>
            <a:ext cx="2743200" cy="1371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68"/>
          <p:cNvSpPr>
            <a:spLocks noChangeArrowheads="1"/>
          </p:cNvSpPr>
          <p:nvPr/>
        </p:nvSpPr>
        <p:spPr bwMode="auto">
          <a:xfrm>
            <a:off x="2286000" y="2438400"/>
            <a:ext cx="1219200" cy="914400"/>
          </a:xfrm>
          <a:prstGeom prst="rect">
            <a:avLst/>
          </a:prstGeom>
          <a:solidFill>
            <a:srgbClr val="FE161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64"/>
          <p:cNvSpPr>
            <a:spLocks noChangeArrowheads="1"/>
          </p:cNvSpPr>
          <p:nvPr/>
        </p:nvSpPr>
        <p:spPr bwMode="auto">
          <a:xfrm>
            <a:off x="2286000" y="3048000"/>
            <a:ext cx="1981200" cy="213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62"/>
          <p:cNvSpPr>
            <a:spLocks noChangeArrowheads="1"/>
          </p:cNvSpPr>
          <p:nvPr/>
        </p:nvSpPr>
        <p:spPr bwMode="auto">
          <a:xfrm>
            <a:off x="2438400" y="3810000"/>
            <a:ext cx="1828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Rectangle 61"/>
          <p:cNvSpPr>
            <a:spLocks noChangeArrowheads="1"/>
          </p:cNvSpPr>
          <p:nvPr/>
        </p:nvSpPr>
        <p:spPr bwMode="auto">
          <a:xfrm>
            <a:off x="4267200" y="3810000"/>
            <a:ext cx="1828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Rectangle 60"/>
          <p:cNvSpPr>
            <a:spLocks noChangeArrowheads="1"/>
          </p:cNvSpPr>
          <p:nvPr/>
        </p:nvSpPr>
        <p:spPr bwMode="auto">
          <a:xfrm>
            <a:off x="4267200" y="2590800"/>
            <a:ext cx="1828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Rectangle 58"/>
          <p:cNvSpPr>
            <a:spLocks noChangeArrowheads="1"/>
          </p:cNvSpPr>
          <p:nvPr/>
        </p:nvSpPr>
        <p:spPr bwMode="auto">
          <a:xfrm>
            <a:off x="2438400" y="2590800"/>
            <a:ext cx="1828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Arial" charset="0"/>
              </a:rPr>
              <a:t>Student interface concept (b)</a:t>
            </a:r>
            <a:endParaRPr lang="ru-RU" sz="360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03" name="Text Box 52"/>
          <p:cNvSpPr txBox="1">
            <a:spLocks noChangeArrowheads="1"/>
          </p:cNvSpPr>
          <p:nvPr/>
        </p:nvSpPr>
        <p:spPr bwMode="auto">
          <a:xfrm>
            <a:off x="2879725" y="300831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Winter</a:t>
            </a:r>
            <a:endParaRPr lang="ru-RU"/>
          </a:p>
        </p:txBody>
      </p:sp>
      <p:sp>
        <p:nvSpPr>
          <p:cNvPr id="12304" name="Text Box 53"/>
          <p:cNvSpPr txBox="1">
            <a:spLocks noChangeArrowheads="1"/>
          </p:cNvSpPr>
          <p:nvPr/>
        </p:nvSpPr>
        <p:spPr bwMode="auto">
          <a:xfrm>
            <a:off x="4648200" y="30480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Spring</a:t>
            </a:r>
            <a:endParaRPr lang="ru-RU"/>
          </a:p>
        </p:txBody>
      </p:sp>
      <p:sp>
        <p:nvSpPr>
          <p:cNvPr id="12305" name="Text Box 54"/>
          <p:cNvSpPr txBox="1">
            <a:spLocks noChangeArrowheads="1"/>
          </p:cNvSpPr>
          <p:nvPr/>
        </p:nvSpPr>
        <p:spPr bwMode="auto">
          <a:xfrm>
            <a:off x="4648200" y="39624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Summer</a:t>
            </a:r>
            <a:endParaRPr lang="ru-RU"/>
          </a:p>
        </p:txBody>
      </p:sp>
      <p:sp>
        <p:nvSpPr>
          <p:cNvPr id="12306" name="Text Box 55"/>
          <p:cNvSpPr txBox="1">
            <a:spLocks noChangeArrowheads="1"/>
          </p:cNvSpPr>
          <p:nvPr/>
        </p:nvSpPr>
        <p:spPr bwMode="auto">
          <a:xfrm>
            <a:off x="2803525" y="399891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Autumn</a:t>
            </a:r>
            <a:endParaRPr lang="ru-RU"/>
          </a:p>
        </p:txBody>
      </p:sp>
      <p:sp>
        <p:nvSpPr>
          <p:cNvPr id="12307" name="AutoShape 65"/>
          <p:cNvSpPr>
            <a:spLocks noChangeArrowheads="1"/>
          </p:cNvSpPr>
          <p:nvPr/>
        </p:nvSpPr>
        <p:spPr bwMode="auto">
          <a:xfrm>
            <a:off x="457200" y="5791200"/>
            <a:ext cx="1371600" cy="609600"/>
          </a:xfrm>
          <a:prstGeom prst="wedgeRectCallout">
            <a:avLst>
              <a:gd name="adj1" fmla="val 83565"/>
              <a:gd name="adj2" fmla="val -1588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2308" name="Text Box 66"/>
          <p:cNvSpPr txBox="1">
            <a:spLocks noChangeArrowheads="1"/>
          </p:cNvSpPr>
          <p:nvPr/>
        </p:nvSpPr>
        <p:spPr bwMode="auto">
          <a:xfrm>
            <a:off x="533400" y="5943600"/>
            <a:ext cx="1187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b="1"/>
              <a:t>semester</a:t>
            </a:r>
            <a:endParaRPr lang="ru-RU" b="1"/>
          </a:p>
        </p:txBody>
      </p:sp>
      <p:sp>
        <p:nvSpPr>
          <p:cNvPr id="12309" name="AutoShape 69"/>
          <p:cNvSpPr>
            <a:spLocks noChangeArrowheads="1"/>
          </p:cNvSpPr>
          <p:nvPr/>
        </p:nvSpPr>
        <p:spPr bwMode="auto">
          <a:xfrm>
            <a:off x="304800" y="2590800"/>
            <a:ext cx="1143000" cy="609600"/>
          </a:xfrm>
          <a:prstGeom prst="wedgeRectCallout">
            <a:avLst>
              <a:gd name="adj1" fmla="val 123750"/>
              <a:gd name="adj2" fmla="val 1042"/>
            </a:avLst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Exams</a:t>
            </a:r>
            <a:endParaRPr lang="ru-RU" b="1"/>
          </a:p>
        </p:txBody>
      </p:sp>
      <p:sp>
        <p:nvSpPr>
          <p:cNvPr id="12310" name="AutoShape 71"/>
          <p:cNvSpPr>
            <a:spLocks noChangeArrowheads="1"/>
          </p:cNvSpPr>
          <p:nvPr/>
        </p:nvSpPr>
        <p:spPr bwMode="auto">
          <a:xfrm>
            <a:off x="3886200" y="1219200"/>
            <a:ext cx="1371600" cy="609600"/>
          </a:xfrm>
          <a:prstGeom prst="wedgeRectCallout">
            <a:avLst>
              <a:gd name="adj1" fmla="val 55787"/>
              <a:gd name="adj2" fmla="val 14114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2311" name="Text Box 72"/>
          <p:cNvSpPr txBox="1">
            <a:spLocks noChangeArrowheads="1"/>
          </p:cNvSpPr>
          <p:nvPr/>
        </p:nvSpPr>
        <p:spPr bwMode="auto">
          <a:xfrm>
            <a:off x="3962400" y="1371600"/>
            <a:ext cx="1187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b="1"/>
              <a:t>semester</a:t>
            </a:r>
            <a:endParaRPr lang="ru-RU" b="1"/>
          </a:p>
        </p:txBody>
      </p:sp>
      <p:sp>
        <p:nvSpPr>
          <p:cNvPr id="12312" name="AutoShape 74"/>
          <p:cNvSpPr>
            <a:spLocks noChangeArrowheads="1"/>
          </p:cNvSpPr>
          <p:nvPr/>
        </p:nvSpPr>
        <p:spPr bwMode="auto">
          <a:xfrm>
            <a:off x="7772400" y="3657600"/>
            <a:ext cx="1143000" cy="609600"/>
          </a:xfrm>
          <a:prstGeom prst="wedgeRectCallout">
            <a:avLst>
              <a:gd name="adj1" fmla="val -185139"/>
              <a:gd name="adj2" fmla="val 89324"/>
            </a:avLst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Exams</a:t>
            </a:r>
            <a:endParaRPr lang="ru-RU" b="1"/>
          </a:p>
        </p:txBody>
      </p:sp>
      <p:sp>
        <p:nvSpPr>
          <p:cNvPr id="12313" name="AutoShape 76"/>
          <p:cNvSpPr>
            <a:spLocks noChangeArrowheads="1"/>
          </p:cNvSpPr>
          <p:nvPr/>
        </p:nvSpPr>
        <p:spPr bwMode="auto">
          <a:xfrm>
            <a:off x="1447800" y="1371600"/>
            <a:ext cx="1371600" cy="609600"/>
          </a:xfrm>
          <a:prstGeom prst="wedgeRectCallout">
            <a:avLst>
              <a:gd name="adj1" fmla="val 72222"/>
              <a:gd name="adj2" fmla="val 10130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/>
              <a:t>New semester</a:t>
            </a:r>
            <a:endParaRPr lang="ru-RU" b="1"/>
          </a:p>
        </p:txBody>
      </p:sp>
      <p:sp>
        <p:nvSpPr>
          <p:cNvPr id="12314" name="AutoShape 78"/>
          <p:cNvSpPr>
            <a:spLocks noChangeArrowheads="1"/>
          </p:cNvSpPr>
          <p:nvPr/>
        </p:nvSpPr>
        <p:spPr bwMode="auto">
          <a:xfrm>
            <a:off x="7010400" y="2133600"/>
            <a:ext cx="1905000" cy="990600"/>
          </a:xfrm>
          <a:prstGeom prst="wedgeRectCallout">
            <a:avLst>
              <a:gd name="adj1" fmla="val -78333"/>
              <a:gd name="adj2" fmla="val 81569"/>
            </a:avLst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New academic year preparation</a:t>
            </a:r>
            <a:endParaRPr lang="ru-RU" b="1"/>
          </a:p>
        </p:txBody>
      </p:sp>
      <p:sp>
        <p:nvSpPr>
          <p:cNvPr id="12315" name="AutoShape 80"/>
          <p:cNvSpPr>
            <a:spLocks noChangeArrowheads="1"/>
          </p:cNvSpPr>
          <p:nvPr/>
        </p:nvSpPr>
        <p:spPr bwMode="auto">
          <a:xfrm>
            <a:off x="6934200" y="5715000"/>
            <a:ext cx="1981200" cy="685800"/>
          </a:xfrm>
          <a:prstGeom prst="wedgeRectCallout">
            <a:avLst>
              <a:gd name="adj1" fmla="val -85097"/>
              <a:gd name="adj2" fmla="val -157407"/>
            </a:avLst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New academic year</a:t>
            </a:r>
            <a:endParaRPr lang="ru-RU" b="1"/>
          </a:p>
        </p:txBody>
      </p:sp>
      <p:sp>
        <p:nvSpPr>
          <p:cNvPr id="12316" name="AutoShape 82"/>
          <p:cNvSpPr>
            <a:spLocks noChangeArrowheads="1"/>
          </p:cNvSpPr>
          <p:nvPr/>
        </p:nvSpPr>
        <p:spPr bwMode="auto">
          <a:xfrm>
            <a:off x="4267200" y="6019800"/>
            <a:ext cx="1371600" cy="609600"/>
          </a:xfrm>
          <a:prstGeom prst="wedgeRectCallout">
            <a:avLst>
              <a:gd name="adj1" fmla="val -579"/>
              <a:gd name="adj2" fmla="val -16484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/>
              <a:t>New semester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Arial" charset="0"/>
              </a:rPr>
              <a:t>Step 1. New academic year (summer-autumn)</a:t>
            </a:r>
            <a:endParaRPr lang="ru-RU" sz="360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Orders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1800" smtClean="0"/>
              <a:t>of moving to the next course, of moving to last 5</a:t>
            </a:r>
            <a:r>
              <a:rPr lang="en-US" sz="1800" baseline="30000" smtClean="0"/>
              <a:t>th</a:t>
            </a:r>
            <a:r>
              <a:rPr lang="en-US" sz="1800" smtClean="0"/>
              <a:t>  course 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	of admission to the 1</a:t>
            </a:r>
            <a:r>
              <a:rPr lang="en-US" sz="1800" baseline="30000" smtClean="0"/>
              <a:t>st</a:t>
            </a:r>
            <a:r>
              <a:rPr lang="en-US" sz="1800" smtClean="0"/>
              <a:t> course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Forming of groups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1800" smtClean="0"/>
              <a:t>students personal data input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List generator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1800" smtClean="0"/>
              <a:t>generator of lists of new students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Graduation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1800" smtClean="0"/>
              <a:t>preparation of graduation documents, practical training reports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Arial" charset="0"/>
              </a:rPr>
              <a:t>Step 2. New semester</a:t>
            </a:r>
            <a:endParaRPr lang="ru-RU" sz="360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4530725"/>
          </a:xfrm>
        </p:spPr>
        <p:txBody>
          <a:bodyPr/>
          <a:lstStyle/>
          <a:p>
            <a:pPr eaLnBrk="1" hangingPunct="1"/>
            <a:r>
              <a:rPr lang="en-US" smtClean="0"/>
              <a:t>Redistribution of the teaching load</a:t>
            </a:r>
          </a:p>
          <a:p>
            <a:pPr eaLnBrk="1" hangingPunct="1"/>
            <a:r>
              <a:rPr lang="en-US" smtClean="0"/>
              <a:t>Data preparation for timetable composition</a:t>
            </a:r>
          </a:p>
          <a:p>
            <a:pPr eaLnBrk="1" hangingPunct="1"/>
            <a:r>
              <a:rPr lang="en-US" smtClean="0"/>
              <a:t>Studying timetable composition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5988" y="536575"/>
            <a:ext cx="6489700" cy="88423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Arial" charset="0"/>
              </a:rPr>
              <a:t>Step 3. Semester</a:t>
            </a:r>
            <a:br>
              <a:rPr lang="en-US" sz="3600" smtClean="0">
                <a:solidFill>
                  <a:schemeClr val="accent2"/>
                </a:solidFill>
                <a:latin typeface="Arial" charset="0"/>
              </a:rPr>
            </a:br>
            <a:endParaRPr lang="ru-RU" sz="360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530725"/>
          </a:xfrm>
        </p:spPr>
        <p:txBody>
          <a:bodyPr/>
          <a:lstStyle/>
          <a:p>
            <a:pPr eaLnBrk="1" hangingPunct="1"/>
            <a:r>
              <a:rPr lang="en-US" smtClean="0"/>
              <a:t>Blanks templates printing</a:t>
            </a:r>
          </a:p>
          <a:p>
            <a:pPr eaLnBrk="1" hangingPunct="1"/>
            <a:r>
              <a:rPr lang="en-US" smtClean="0"/>
              <a:t>Orders’ preparation </a:t>
            </a:r>
          </a:p>
          <a:p>
            <a:pPr eaLnBrk="1" hangingPunct="1"/>
            <a:r>
              <a:rPr lang="en-US" smtClean="0"/>
              <a:t>Table of the students’ list change</a:t>
            </a:r>
          </a:p>
          <a:p>
            <a:pPr eaLnBrk="1" hangingPunct="1"/>
            <a:r>
              <a:rPr lang="en-US" smtClean="0"/>
              <a:t>Teachers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1800" smtClean="0"/>
              <a:t>work with personal data</a:t>
            </a:r>
          </a:p>
          <a:p>
            <a:pPr eaLnBrk="1" hangingPunct="1"/>
            <a:r>
              <a:rPr lang="en-US" smtClean="0"/>
              <a:t> Students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work with personal data, preparation of academic certificate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729412" cy="1143000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Особенности организации работы ВУЗов различных стран и </a:t>
            </a:r>
            <a:r>
              <a:rPr lang="ru-RU" sz="3200" dirty="0" err="1" smtClean="0">
                <a:latin typeface="+mn-lt"/>
              </a:rPr>
              <a:t>различ-ных</a:t>
            </a:r>
            <a:r>
              <a:rPr lang="ru-RU" sz="3200" dirty="0" smtClean="0">
                <a:latin typeface="+mn-lt"/>
              </a:rPr>
              <a:t> профилей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530725"/>
          </a:xfrm>
        </p:spPr>
        <p:txBody>
          <a:bodyPr/>
          <a:lstStyle/>
          <a:p>
            <a:pPr algn="just"/>
            <a:r>
              <a:rPr lang="ru-RU" dirty="0" smtClean="0"/>
              <a:t>В «СЕ модели», где детали учебного </a:t>
            </a:r>
            <a:r>
              <a:rPr lang="ru-RU" dirty="0" err="1" smtClean="0"/>
              <a:t>процес-са</a:t>
            </a:r>
            <a:r>
              <a:rPr lang="ru-RU" dirty="0" smtClean="0"/>
              <a:t> определяются, фактически независимо, </a:t>
            </a:r>
            <a:r>
              <a:rPr lang="ru-RU" dirty="0" err="1" smtClean="0"/>
              <a:t>ка-ждым</a:t>
            </a:r>
            <a:r>
              <a:rPr lang="ru-RU" dirty="0" smtClean="0"/>
              <a:t> студентом (при участии профессоров), ИИСУУ ориентирована, почти исключительно, на таких пользователей, как студент и </a:t>
            </a:r>
            <a:r>
              <a:rPr lang="ru-RU" dirty="0" err="1" smtClean="0"/>
              <a:t>препо-даватель</a:t>
            </a:r>
            <a:r>
              <a:rPr lang="ru-RU" dirty="0" smtClean="0"/>
              <a:t>. При очень ограниченном </a:t>
            </a:r>
            <a:r>
              <a:rPr lang="ru-RU" dirty="0" err="1" smtClean="0"/>
              <a:t>докумен-тообороте</a:t>
            </a:r>
            <a:r>
              <a:rPr lang="ru-RU" dirty="0" smtClean="0"/>
              <a:t> интерес к его поддержке невелик.</a:t>
            </a:r>
          </a:p>
          <a:p>
            <a:pPr algn="just"/>
            <a:r>
              <a:rPr lang="ru-RU" dirty="0" smtClean="0"/>
              <a:t>В «ВЕ модели», где все регламентировано, ИИСУУ, напротив, часто строятся вокруг </a:t>
            </a:r>
            <a:r>
              <a:rPr lang="ru-RU" dirty="0" err="1" smtClean="0"/>
              <a:t>сис-темы</a:t>
            </a:r>
            <a:r>
              <a:rPr lang="ru-RU" dirty="0" smtClean="0"/>
              <a:t> документооборота. Учебный процесс </a:t>
            </a:r>
            <a:r>
              <a:rPr lang="ru-RU" dirty="0" err="1" smtClean="0"/>
              <a:t>за-дается</a:t>
            </a:r>
            <a:r>
              <a:rPr lang="ru-RU" dirty="0" smtClean="0"/>
              <a:t> фиксированным учебным планом, и главные пользователи – это администраторы.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Arial" charset="0"/>
              </a:rPr>
              <a:t>Step 4.New academic year preparation (spring)</a:t>
            </a:r>
            <a:endParaRPr lang="ru-RU" sz="360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Perspective curricula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1800" smtClean="0"/>
              <a:t>for bachelors, specialists, masters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Working curricula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Reports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1800" smtClean="0"/>
              <a:t>of departments readiness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Assignments on Teaching load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Arial" charset="0"/>
              </a:rPr>
              <a:t>Step 5. Examinations</a:t>
            </a:r>
            <a:endParaRPr lang="ru-RU" sz="360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Exams timetable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1800" smtClean="0"/>
              <a:t>exams timetable construction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Lists of students for exam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1800" smtClean="0"/>
              <a:t>generation of lists</a:t>
            </a:r>
          </a:p>
          <a:p>
            <a:pPr eaLnBrk="1" hangingPunct="1"/>
            <a:r>
              <a:rPr lang="en-US" sz="2400" smtClean="0"/>
              <a:t>Lists of students for exam repeating</a:t>
            </a:r>
          </a:p>
          <a:p>
            <a:pPr eaLnBrk="1" hangingPunct="1"/>
            <a:r>
              <a:rPr lang="en-US" sz="2400" smtClean="0"/>
              <a:t>Exam results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1800" smtClean="0"/>
              <a:t>summary register of lists of students for groups,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statistical analysis of exams results</a:t>
            </a:r>
            <a:r>
              <a:rPr lang="en-US" sz="1600" smtClean="0"/>
              <a:t>  </a:t>
            </a:r>
          </a:p>
          <a:p>
            <a:pPr eaLnBrk="1" hangingPunct="1"/>
            <a:r>
              <a:rPr lang="en-US" sz="2400" smtClean="0"/>
              <a:t>Orders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1800" smtClean="0"/>
              <a:t>of exclusion, of scholarships</a:t>
            </a: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0066"/>
                </a:solidFill>
                <a:latin typeface="Arial" charset="0"/>
              </a:rPr>
              <a:t>The interface of the information and searching system</a:t>
            </a:r>
            <a:endParaRPr lang="ru-RU" sz="3200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8435" name="Picture 7" descr="decanat_pic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05000"/>
            <a:ext cx="73152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  <a:latin typeface="Arial" charset="0"/>
              </a:rPr>
              <a:t>Personal data of a student </a:t>
            </a:r>
            <a:r>
              <a:rPr lang="en-US" sz="2400" smtClean="0">
                <a:solidFill>
                  <a:schemeClr val="accent2"/>
                </a:solidFill>
                <a:latin typeface="Arial" charset="0"/>
              </a:rPr>
              <a:t>(the information and searching system)</a:t>
            </a:r>
            <a:endParaRPr lang="ru-RU" sz="2400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9459" name="Picture 4" descr="decanat_pic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905000"/>
            <a:ext cx="68580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solidFill>
                  <a:schemeClr val="accent2"/>
                </a:solidFill>
                <a:latin typeface="Arial" charset="0"/>
              </a:rPr>
              <a:t>(VU) Virtual university project aims</a:t>
            </a:r>
            <a:endParaRPr lang="ru-RU" sz="380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Develop virtual environment with the following subsystems:</a:t>
            </a:r>
            <a:endParaRPr lang="ru-RU" smtClean="0"/>
          </a:p>
          <a:p>
            <a:pPr lvl="2" eaLnBrk="1" hangingPunct="1">
              <a:buFont typeface="Wingdings" pitchFamily="2" charset="2"/>
              <a:buAutoNum type="arabicPeriod"/>
            </a:pPr>
            <a:r>
              <a:rPr lang="en-US" smtClean="0"/>
              <a:t>Administrating</a:t>
            </a:r>
            <a:endParaRPr lang="ru-RU" smtClean="0"/>
          </a:p>
          <a:p>
            <a:pPr lvl="2" eaLnBrk="1" hangingPunct="1">
              <a:buFont typeface="Wingdings" pitchFamily="2" charset="2"/>
              <a:buAutoNum type="arabicPeriod"/>
            </a:pPr>
            <a:r>
              <a:rPr lang="en-US" smtClean="0"/>
              <a:t>Learning (learning environment, e-course, e-books)</a:t>
            </a:r>
          </a:p>
          <a:p>
            <a:pPr lvl="2" eaLnBrk="1" hangingPunct="1">
              <a:buFont typeface="Wingdings" pitchFamily="2" charset="2"/>
              <a:buAutoNum type="arabicPeriod"/>
            </a:pPr>
            <a:r>
              <a:rPr lang="en-US" smtClean="0"/>
              <a:t>Interaction (inside logged e-mail, chats, bulletin boards, pager subsystem like ICQ)</a:t>
            </a:r>
          </a:p>
          <a:p>
            <a:pPr lvl="2" eaLnBrk="1" hangingPunct="1">
              <a:buFont typeface="Wingdings" pitchFamily="2" charset="2"/>
              <a:buAutoNum type="arabicPeriod"/>
            </a:pPr>
            <a:r>
              <a:rPr lang="en-US" smtClean="0"/>
              <a:t>Developing completed matrixes ready to be filled by courses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0066"/>
                </a:solidFill>
                <a:latin typeface="Arial" charset="0"/>
              </a:rPr>
              <a:t>(VU) Advantages</a:t>
            </a:r>
            <a:endParaRPr lang="ru-RU" sz="36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Such a system would cover all aspects of distance learning process.</a:t>
            </a:r>
            <a:r>
              <a:rPr lang="ru-RU" smtClean="0"/>
              <a:t> </a:t>
            </a:r>
            <a:endParaRPr lang="en-US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VU is developed not for special course or University, it is as general as it possible. Thus everybody can use it.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System will be opened for extending with new software</a:t>
            </a:r>
            <a:endParaRPr lang="ru-RU" smtClean="0"/>
          </a:p>
          <a:p>
            <a:pPr marL="533400" indent="-53340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Arial" charset="0"/>
              </a:rPr>
              <a:t>(VU) Advantages (continue)</a:t>
            </a:r>
            <a:endParaRPr lang="ru-RU" sz="360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Virtual University has own set of testing tools, including match master, gap master, etc which will be available online on web pages.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User shouldn’t install any special additional software.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Everything is done by using only Internet technologies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Соединительная линия уступом 6"/>
          <p:cNvCxnSpPr/>
          <p:nvPr/>
        </p:nvCxnSpPr>
        <p:spPr>
          <a:xfrm flipH="1" flipV="1">
            <a:off x="5086319" y="2709818"/>
            <a:ext cx="3214688" cy="3608387"/>
          </a:xfrm>
          <a:prstGeom prst="bentConnector3">
            <a:avLst>
              <a:gd name="adj1" fmla="val -21523"/>
            </a:avLst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43278" y="2352620"/>
            <a:ext cx="1643042" cy="714404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 Narrow" pitchFamily="34" charset="0"/>
                <a:cs typeface="Arial" charset="0"/>
              </a:rPr>
              <a:t>User Control Panel</a:t>
            </a:r>
            <a:endParaRPr lang="ru-RU" dirty="0" smtClean="0">
              <a:latin typeface="Arial Narrow" pitchFamily="34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4520" y="3567090"/>
            <a:ext cx="1500198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 Narrow" pitchFamily="34" charset="0"/>
                <a:cs typeface="Arial" charset="0"/>
              </a:rPr>
              <a:t>Academic discipline</a:t>
            </a:r>
            <a:endParaRPr lang="ru-RU" dirty="0" smtClean="0">
              <a:latin typeface="Arial Narrow" pitchFamily="34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9064" y="3567090"/>
            <a:ext cx="1571636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 Narrow" pitchFamily="34" charset="0"/>
                <a:cs typeface="Arial" charset="0"/>
              </a:rPr>
              <a:t>Development</a:t>
            </a:r>
            <a:endParaRPr lang="ru-RU" smtClean="0">
              <a:latin typeface="Arial Narrow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4520" y="4495760"/>
            <a:ext cx="1643106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 Narrow" pitchFamily="34" charset="0"/>
                <a:cs typeface="Arial" charset="0"/>
              </a:rPr>
              <a:t>Virtual Dean’s office</a:t>
            </a:r>
            <a:endParaRPr lang="ru-RU" smtClean="0">
              <a:latin typeface="Arial Narrow" pitchFamily="34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29773" y="4495760"/>
            <a:ext cx="1635401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 Narrow" pitchFamily="34" charset="0"/>
                <a:cs typeface="Arial" charset="0"/>
              </a:rPr>
              <a:t>Administration</a:t>
            </a:r>
            <a:endParaRPr lang="ru-RU" smtClean="0">
              <a:latin typeface="Arial Narrow" pitchFamily="34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4538658"/>
            <a:ext cx="1428728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 Narrow" pitchFamily="34" charset="0"/>
                <a:cs typeface="Arial" charset="0"/>
              </a:rPr>
              <a:t>Tasks</a:t>
            </a:r>
            <a:endParaRPr lang="ru-RU" smtClean="0">
              <a:latin typeface="Arial Narrow" pitchFamily="34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26" y="3567090"/>
            <a:ext cx="1643074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dirty="0" err="1" smtClean="0">
                <a:latin typeface="Arial Narrow" pitchFamily="34" charset="0"/>
                <a:cs typeface="Arial" charset="0"/>
              </a:rPr>
              <a:t>Antiplagiarism</a:t>
            </a:r>
            <a:endParaRPr lang="ru-RU" dirty="0" smtClean="0">
              <a:latin typeface="Arial Narrow" pitchFamily="34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726" y="4495760"/>
            <a:ext cx="1643074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 Narrow" pitchFamily="34" charset="0"/>
                <a:cs typeface="Arial" charset="0"/>
              </a:rPr>
              <a:t>Final tests</a:t>
            </a:r>
            <a:endParaRPr lang="ru-RU" smtClean="0">
              <a:latin typeface="Arial Narrow" pitchFamily="34" charset="0"/>
              <a:cs typeface="Arial" charset="0"/>
            </a:endParaRPr>
          </a:p>
        </p:txBody>
      </p:sp>
      <p:cxnSp>
        <p:nvCxnSpPr>
          <p:cNvPr id="16" name="Соединительная линия уступом 35"/>
          <p:cNvCxnSpPr>
            <a:cxnSpLocks noChangeShapeType="1"/>
          </p:cNvCxnSpPr>
          <p:nvPr/>
        </p:nvCxnSpPr>
        <p:spPr bwMode="auto">
          <a:xfrm>
            <a:off x="5791200" y="4710074"/>
            <a:ext cx="357190" cy="178619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17" name="Соединительная линия уступом 16"/>
          <p:cNvCxnSpPr/>
          <p:nvPr/>
        </p:nvCxnSpPr>
        <p:spPr>
          <a:xfrm rot="5400000">
            <a:off x="3514694" y="2816180"/>
            <a:ext cx="500063" cy="100171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16200000" flipH="1">
            <a:off x="4390200" y="2942387"/>
            <a:ext cx="500063" cy="7493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10" idx="3"/>
          </p:cNvCxnSpPr>
          <p:nvPr/>
        </p:nvCxnSpPr>
        <p:spPr>
          <a:xfrm>
            <a:off x="5800700" y="3888561"/>
            <a:ext cx="500056" cy="642889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39"/>
          <p:cNvCxnSpPr>
            <a:cxnSpLocks noChangeShapeType="1"/>
          </p:cNvCxnSpPr>
          <p:nvPr/>
        </p:nvCxnSpPr>
        <p:spPr bwMode="auto">
          <a:xfrm rot="5400000" flipH="1" flipV="1">
            <a:off x="4800568" y="4352884"/>
            <a:ext cx="285752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Соединительная линия уступом 20"/>
          <p:cNvCxnSpPr/>
          <p:nvPr/>
        </p:nvCxnSpPr>
        <p:spPr>
          <a:xfrm rot="10800000">
            <a:off x="2228819" y="3889330"/>
            <a:ext cx="285750" cy="158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0800000">
            <a:off x="2228819" y="4818018"/>
            <a:ext cx="285750" cy="158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4014757" y="3889330"/>
            <a:ext cx="21431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228819" y="4210005"/>
            <a:ext cx="285750" cy="285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086420" y="2852710"/>
            <a:ext cx="1500198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 Narrow" pitchFamily="34" charset="0"/>
                <a:cs typeface="Arial" charset="0"/>
              </a:rPr>
              <a:t>Video</a:t>
            </a:r>
            <a:endParaRPr lang="ru-RU" smtClean="0">
              <a:latin typeface="Arial Narrow" pitchFamily="34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57956" y="3352752"/>
            <a:ext cx="1500198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 Narrow" pitchFamily="34" charset="0"/>
                <a:cs typeface="Arial" charset="0"/>
              </a:rPr>
              <a:t>Documents</a:t>
            </a:r>
            <a:endParaRPr lang="ru-RU" smtClean="0">
              <a:latin typeface="Arial Narrow" pitchFamily="34" charset="0"/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29428" y="3852842"/>
            <a:ext cx="1500198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 Narrow" pitchFamily="34" charset="0"/>
              </a:rPr>
              <a:t>Mail</a:t>
            </a:r>
            <a:endParaRPr lang="ru-RU" smtClean="0">
              <a:latin typeface="Arial Narrow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25020" y="4386258"/>
            <a:ext cx="1671380" cy="64294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 Narrow" pitchFamily="34" charset="0"/>
                <a:cs typeface="Arial" charset="0"/>
              </a:rPr>
              <a:t>Advertisements</a:t>
            </a:r>
            <a:endParaRPr lang="ru-RU" dirty="0" smtClean="0">
              <a:latin typeface="Arial Narrow" pitchFamily="34" charset="0"/>
              <a:cs typeface="Arial" charset="0"/>
            </a:endParaRPr>
          </a:p>
        </p:txBody>
      </p:sp>
      <p:cxnSp>
        <p:nvCxnSpPr>
          <p:cNvPr id="29" name="Соединительная линия уступом 49"/>
          <p:cNvCxnSpPr>
            <a:cxnSpLocks noChangeShapeType="1"/>
          </p:cNvCxnSpPr>
          <p:nvPr/>
        </p:nvCxnSpPr>
        <p:spPr bwMode="auto">
          <a:xfrm rot="5400000" flipH="1" flipV="1">
            <a:off x="5895944" y="2447880"/>
            <a:ext cx="139700" cy="5264150"/>
          </a:xfrm>
          <a:prstGeom prst="bentConnector3">
            <a:avLst>
              <a:gd name="adj1" fmla="val -129543"/>
            </a:avLst>
          </a:prstGeom>
          <a:noFill/>
          <a:ln w="25400" algn="ctr">
            <a:solidFill>
              <a:schemeClr val="tx1"/>
            </a:solidFill>
            <a:miter lim="800000"/>
            <a:headEnd type="arrow" w="med" len="med"/>
            <a:tailEnd type="arrow" w="med" len="med"/>
          </a:ln>
        </p:spPr>
      </p:cxnSp>
      <p:sp>
        <p:nvSpPr>
          <p:cNvPr id="30" name="Прямоугольник 29"/>
          <p:cNvSpPr/>
          <p:nvPr/>
        </p:nvSpPr>
        <p:spPr>
          <a:xfrm>
            <a:off x="6586486" y="5853106"/>
            <a:ext cx="1714544" cy="928694"/>
          </a:xfrm>
          <a:prstGeom prst="rect">
            <a:avLst/>
          </a:prstGeom>
          <a:gradFill flip="none" rotWithShape="1">
            <a:gsLst>
              <a:gs pos="0">
                <a:srgbClr val="004182"/>
              </a:gs>
              <a:gs pos="25000">
                <a:srgbClr val="0070C0"/>
              </a:gs>
              <a:gs pos="75000">
                <a:srgbClr val="0070C0"/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endParaRPr lang="ru-RU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0040" y="5853082"/>
            <a:ext cx="1785918" cy="928694"/>
          </a:xfrm>
          <a:prstGeom prst="rect">
            <a:avLst/>
          </a:prstGeom>
          <a:gradFill flip="none" rotWithShape="1">
            <a:gsLst>
              <a:gs pos="0">
                <a:srgbClr val="004182"/>
              </a:gs>
              <a:gs pos="25000">
                <a:srgbClr val="0070C0"/>
              </a:gs>
              <a:gs pos="75000">
                <a:srgbClr val="0070C0"/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ENTRANT</a:t>
            </a:r>
            <a:endParaRPr lang="ru-RU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0901" y="1495364"/>
            <a:ext cx="2857520" cy="642942"/>
          </a:xfrm>
          <a:prstGeom prst="rect">
            <a:avLst/>
          </a:prstGeom>
          <a:gradFill flip="none" rotWithShape="1">
            <a:gsLst>
              <a:gs pos="0">
                <a:srgbClr val="004182"/>
              </a:gs>
              <a:gs pos="25000">
                <a:srgbClr val="0070C0"/>
              </a:gs>
              <a:gs pos="75000">
                <a:srgbClr val="0070C0"/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i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nformation system</a:t>
            </a:r>
            <a:endParaRPr lang="ru-RU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33" name="Shape 56"/>
          <p:cNvCxnSpPr/>
          <p:nvPr/>
        </p:nvCxnSpPr>
        <p:spPr>
          <a:xfrm rot="16200000" flipH="1">
            <a:off x="1791463" y="2316912"/>
            <a:ext cx="1428750" cy="10715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5400000" flipH="1" flipV="1">
            <a:off x="2551082" y="5530805"/>
            <a:ext cx="785812" cy="158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16200000" flipV="1">
            <a:off x="3729007" y="4495755"/>
            <a:ext cx="1071562" cy="235743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0800000">
            <a:off x="5086319" y="2709818"/>
            <a:ext cx="1000125" cy="46513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800304" y="5853082"/>
            <a:ext cx="1500198" cy="928694"/>
          </a:xfrm>
          <a:prstGeom prst="rect">
            <a:avLst/>
          </a:prstGeom>
          <a:gradFill flip="none" rotWithShape="1">
            <a:gsLst>
              <a:gs pos="0">
                <a:srgbClr val="004182"/>
              </a:gs>
              <a:gs pos="25000">
                <a:srgbClr val="0070C0"/>
              </a:gs>
              <a:gs pos="75000">
                <a:srgbClr val="0070C0"/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endParaRPr lang="ru-RU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Соединительная линия уступом 99"/>
          <p:cNvCxnSpPr>
            <a:cxnSpLocks noChangeShapeType="1"/>
          </p:cNvCxnSpPr>
          <p:nvPr/>
        </p:nvCxnSpPr>
        <p:spPr bwMode="auto">
          <a:xfrm rot="5400000" flipH="1" flipV="1">
            <a:off x="2121663" y="5317287"/>
            <a:ext cx="714375" cy="357187"/>
          </a:xfrm>
          <a:prstGeom prst="bentConnector3">
            <a:avLst>
              <a:gd name="adj1" fmla="val 3463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0" name="Прямоугольник 39"/>
          <p:cNvSpPr/>
          <p:nvPr/>
        </p:nvSpPr>
        <p:spPr>
          <a:xfrm>
            <a:off x="4514816" y="5853106"/>
            <a:ext cx="1571604" cy="928694"/>
          </a:xfrm>
          <a:prstGeom prst="rect">
            <a:avLst/>
          </a:prstGeom>
          <a:gradFill flip="none" rotWithShape="1">
            <a:gsLst>
              <a:gs pos="0">
                <a:srgbClr val="004182"/>
              </a:gs>
              <a:gs pos="25000">
                <a:srgbClr val="0070C0"/>
              </a:gs>
              <a:gs pos="75000">
                <a:srgbClr val="0070C0"/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ru-RU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Прямая со стрелкой 39"/>
          <p:cNvCxnSpPr>
            <a:cxnSpLocks noChangeShapeType="1"/>
          </p:cNvCxnSpPr>
          <p:nvPr/>
        </p:nvCxnSpPr>
        <p:spPr bwMode="auto">
          <a:xfrm rot="5400000" flipH="1" flipV="1">
            <a:off x="3158288" y="4352090"/>
            <a:ext cx="285752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/>
            <a:tailEnd type="arrow" w="med" len="med"/>
          </a:ln>
        </p:spPr>
      </p:cxnSp>
      <p:sp>
        <p:nvSpPr>
          <p:cNvPr id="43" name="TextBox 6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805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Information system of e-learning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Arial" charset="0"/>
              </a:rPr>
              <a:t>(VU) “Learning environment” subsystem</a:t>
            </a:r>
            <a:endParaRPr lang="ru-RU" sz="3600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3555" name="Picture 4" descr="VUboo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752600"/>
            <a:ext cx="70866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Arial" charset="0"/>
              </a:rPr>
              <a:t>		(VU) Course view</a:t>
            </a:r>
            <a:endParaRPr lang="ru-RU" sz="360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7" descr="course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5735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1371600" y="857250"/>
            <a:ext cx="2133600" cy="685800"/>
          </a:xfrm>
          <a:prstGeom prst="wedgeRoundRectCallout">
            <a:avLst>
              <a:gd name="adj1" fmla="val 7889"/>
              <a:gd name="adj2" fmla="val 928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Name of course and professor</a:t>
            </a:r>
            <a:endParaRPr lang="ru-RU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838200" y="3143250"/>
            <a:ext cx="1371600" cy="381000"/>
          </a:xfrm>
          <a:prstGeom prst="wedgeRoundRectCallout">
            <a:avLst>
              <a:gd name="adj1" fmla="val 66319"/>
              <a:gd name="adj2" fmla="val -309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About</a:t>
            </a:r>
            <a:endParaRPr lang="ru-RU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3733800" y="1085850"/>
            <a:ext cx="1143000" cy="304800"/>
          </a:xfrm>
          <a:prstGeom prst="wedgeRoundRectCallout">
            <a:avLst>
              <a:gd name="adj1" fmla="val -33611"/>
              <a:gd name="adj2" fmla="val 258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Content</a:t>
            </a:r>
            <a:endParaRPr lang="ru-RU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5029200" y="1085850"/>
            <a:ext cx="1143000" cy="304800"/>
          </a:xfrm>
          <a:prstGeom prst="wedgeRoundRectCallout">
            <a:avLst>
              <a:gd name="adj1" fmla="val -35278"/>
              <a:gd name="adj2" fmla="val 233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E-book</a:t>
            </a:r>
            <a:endParaRPr lang="ru-RU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4585" name="AutoShape 12"/>
          <p:cNvSpPr>
            <a:spLocks noChangeArrowheads="1"/>
          </p:cNvSpPr>
          <p:nvPr/>
        </p:nvSpPr>
        <p:spPr bwMode="auto">
          <a:xfrm>
            <a:off x="6324600" y="1085850"/>
            <a:ext cx="1524000" cy="304800"/>
          </a:xfrm>
          <a:prstGeom prst="wedgeRoundRectCallout">
            <a:avLst>
              <a:gd name="adj1" fmla="val -38958"/>
              <a:gd name="adj2" fmla="val 233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“Interesting”</a:t>
            </a:r>
            <a:endParaRPr lang="ru-RU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4586" name="AutoShape 13"/>
          <p:cNvSpPr>
            <a:spLocks noChangeArrowheads="1"/>
          </p:cNvSpPr>
          <p:nvPr/>
        </p:nvSpPr>
        <p:spPr bwMode="auto">
          <a:xfrm>
            <a:off x="838200" y="4514850"/>
            <a:ext cx="1371600" cy="381000"/>
          </a:xfrm>
          <a:prstGeom prst="wedgeRoundRectCallout">
            <a:avLst>
              <a:gd name="adj1" fmla="val 88079"/>
              <a:gd name="adj2" fmla="val -3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Module 1</a:t>
            </a:r>
            <a:endParaRPr lang="ru-RU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4587" name="AutoShape 14"/>
          <p:cNvSpPr>
            <a:spLocks noChangeArrowheads="1"/>
          </p:cNvSpPr>
          <p:nvPr/>
        </p:nvSpPr>
        <p:spPr bwMode="auto">
          <a:xfrm>
            <a:off x="914400" y="6038850"/>
            <a:ext cx="1371600" cy="381000"/>
          </a:xfrm>
          <a:prstGeom prst="wedgeRoundRectCallout">
            <a:avLst>
              <a:gd name="adj1" fmla="val 88079"/>
              <a:gd name="adj2" fmla="val -3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Module 2</a:t>
            </a:r>
            <a:endParaRPr lang="ru-RU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729412" cy="1143000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Особенности организации работы ВУЗов различных стран и </a:t>
            </a:r>
            <a:r>
              <a:rPr lang="ru-RU" sz="3200" dirty="0" err="1" smtClean="0">
                <a:latin typeface="+mn-lt"/>
              </a:rPr>
              <a:t>различ-ных</a:t>
            </a:r>
            <a:r>
              <a:rPr lang="ru-RU" sz="3200" dirty="0" smtClean="0">
                <a:latin typeface="+mn-lt"/>
              </a:rPr>
              <a:t> профилей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752600"/>
            <a:ext cx="7924800" cy="4530725"/>
          </a:xfrm>
        </p:spPr>
        <p:txBody>
          <a:bodyPr/>
          <a:lstStyle/>
          <a:p>
            <a:pPr algn="just"/>
            <a:r>
              <a:rPr lang="ru-RU" dirty="0" smtClean="0"/>
              <a:t>Естественно, существенно различной </a:t>
            </a:r>
            <a:r>
              <a:rPr lang="ru-RU" dirty="0" err="1" smtClean="0"/>
              <a:t>явля-ется</a:t>
            </a:r>
            <a:r>
              <a:rPr lang="ru-RU" dirty="0" smtClean="0"/>
              <a:t> информационная поддержка </a:t>
            </a:r>
            <a:r>
              <a:rPr lang="ru-RU" dirty="0" err="1" smtClean="0"/>
              <a:t>традици-онных</a:t>
            </a:r>
            <a:r>
              <a:rPr lang="ru-RU" dirty="0" smtClean="0"/>
              <a:t> и </a:t>
            </a:r>
            <a:r>
              <a:rPr lang="ru-RU" dirty="0" err="1" smtClean="0"/>
              <a:t>он-лайн</a:t>
            </a:r>
            <a:r>
              <a:rPr lang="ru-RU" dirty="0" smtClean="0"/>
              <a:t> (дистанционных, открытых, свободных) университетов. Для последних модель учебного процесса может быть даже более гибкой, чем в «СЕ модели». </a:t>
            </a:r>
          </a:p>
          <a:p>
            <a:pPr algn="just"/>
            <a:r>
              <a:rPr lang="ru-RU" dirty="0" smtClean="0"/>
              <a:t>В то же время практически все ПО для поддержки дистанционного образования может найти применение в традиционной модели высшего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VI</a:t>
            </a:r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. </a:t>
            </a:r>
            <a:r>
              <a:rPr lang="en-GB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Recommended architect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solutions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905000"/>
            <a:ext cx="7772400" cy="45307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6.1.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architecture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6.2.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Technologies and development tools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6.3.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assurance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6.4.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 of server platforms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6.5. Sample architecture of university corporative computer network.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Arial" charset="0"/>
              </a:rPr>
              <a:t>Main requirements</a:t>
            </a:r>
            <a:endParaRPr lang="ru-RU" sz="36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981200"/>
            <a:ext cx="77724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Web-interface and remote access possibility</a:t>
            </a:r>
          </a:p>
          <a:p>
            <a:pPr eaLnBrk="1" hangingPunct="1"/>
            <a:r>
              <a:rPr lang="en-US" dirty="0" smtClean="0"/>
              <a:t>Distributed data storage</a:t>
            </a:r>
          </a:p>
          <a:p>
            <a:pPr eaLnBrk="1" hangingPunct="1"/>
            <a:r>
              <a:rPr lang="en-US" dirty="0" smtClean="0"/>
              <a:t>Simple </a:t>
            </a:r>
            <a:r>
              <a:rPr lang="en-US" dirty="0" err="1" smtClean="0"/>
              <a:t>modernisation</a:t>
            </a:r>
            <a:r>
              <a:rPr lang="en-US" dirty="0" smtClean="0"/>
              <a:t> of the system</a:t>
            </a:r>
          </a:p>
          <a:p>
            <a:pPr eaLnBrk="1" hangingPunct="1"/>
            <a:r>
              <a:rPr lang="en-US" dirty="0" smtClean="0"/>
              <a:t>High level system security </a:t>
            </a:r>
          </a:p>
          <a:p>
            <a:pPr eaLnBrk="1" hangingPunct="1"/>
            <a:r>
              <a:rPr lang="en-US" dirty="0" smtClean="0"/>
              <a:t>Possibility of user profiles generation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  <a:latin typeface="Arial" charset="0"/>
              </a:rPr>
              <a:t>Why web interface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981200"/>
            <a:ext cx="77724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Minimal requirements to client hardware</a:t>
            </a:r>
          </a:p>
          <a:p>
            <a:pPr eaLnBrk="1" hangingPunct="1"/>
            <a:r>
              <a:rPr lang="en-US" dirty="0" smtClean="0"/>
              <a:t>No additional software needed (internet browser and text processor only)</a:t>
            </a:r>
          </a:p>
          <a:p>
            <a:pPr eaLnBrk="1" hangingPunct="1"/>
            <a:r>
              <a:rPr lang="en-US" dirty="0" smtClean="0"/>
              <a:t>Server-side software updates absolutely transparent  for users</a:t>
            </a:r>
          </a:p>
          <a:p>
            <a:pPr eaLnBrk="1" hangingPunct="1"/>
            <a:r>
              <a:rPr lang="en-US" dirty="0" smtClean="0"/>
              <a:t>Worldwide access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4897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6.2. 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j-ea"/>
                <a:cs typeface="+mj-cs"/>
              </a:rPr>
              <a:t>Technologies and development tools</a:t>
            </a: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828800"/>
            <a:ext cx="7772400" cy="4530725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We have to chose: </a:t>
            </a:r>
          </a:p>
          <a:p>
            <a:pPr eaLnBrk="1" hangingPunct="1">
              <a:buNone/>
            </a:pPr>
            <a:r>
              <a:rPr lang="en-US" dirty="0" smtClean="0"/>
              <a:t>1.Server platform (operating system)</a:t>
            </a:r>
          </a:p>
          <a:p>
            <a:pPr eaLnBrk="1" hangingPunct="1">
              <a:buNone/>
            </a:pPr>
            <a:r>
              <a:rPr lang="en-US" dirty="0" smtClean="0"/>
              <a:t>2.Web server</a:t>
            </a:r>
          </a:p>
          <a:p>
            <a:pPr eaLnBrk="1" hangingPunct="1">
              <a:buNone/>
            </a:pPr>
            <a:r>
              <a:rPr lang="en-US" dirty="0" smtClean="0"/>
              <a:t>3.Database engine </a:t>
            </a:r>
          </a:p>
          <a:p>
            <a:pPr eaLnBrk="1" hangingPunct="1">
              <a:buNone/>
            </a:pPr>
            <a:r>
              <a:rPr lang="en-US" dirty="0" smtClean="0"/>
              <a:t>4.Server side script language</a:t>
            </a:r>
          </a:p>
          <a:p>
            <a:pPr eaLnBrk="1" hangingPunct="1">
              <a:buNone/>
            </a:pPr>
            <a:r>
              <a:rPr lang="en-US" dirty="0" smtClean="0"/>
              <a:t>5.Client side script language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The rest of the Guideline</a:t>
            </a:r>
            <a:endParaRPr lang="ru-RU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VII. Practical experience of IUMS realization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VIII. Peculiarities of national educational systems, which are important for IUMS development  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Annex I. Checklist for the case of development of own IUMS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Annex II. Checklist for the case of using external IUMS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Annex III. An example of questionnaires for QA of IUMS development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1268413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Процесс- и </a:t>
            </a:r>
            <a:r>
              <a:rPr lang="ru-RU" sz="3200" dirty="0" err="1" smtClean="0">
                <a:latin typeface="+mn-lt"/>
              </a:rPr>
              <a:t>документ-ориентированные</a:t>
            </a:r>
            <a:r>
              <a:rPr lang="ru-RU" sz="3200" dirty="0" smtClean="0">
                <a:latin typeface="+mn-lt"/>
              </a:rPr>
              <a:t> подходы </a:t>
            </a:r>
            <a:r>
              <a:rPr lang="ru-RU" sz="3200" dirty="0" smtClean="0">
                <a:latin typeface="+mn-lt"/>
              </a:rPr>
              <a:t>к разработке ИИСУУ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876800"/>
          </a:xfrm>
        </p:spPr>
        <p:txBody>
          <a:bodyPr/>
          <a:lstStyle/>
          <a:p>
            <a:pPr algn="just"/>
            <a:r>
              <a:rPr lang="ru-RU" dirty="0" smtClean="0"/>
              <a:t>Практика, в том числе европейская, показы</a:t>
            </a:r>
            <a:r>
              <a:rPr lang="en-US" dirty="0" smtClean="0"/>
              <a:t>-</a:t>
            </a:r>
            <a:r>
              <a:rPr lang="ru-RU" dirty="0" err="1" smtClean="0"/>
              <a:t>вает</a:t>
            </a:r>
            <a:r>
              <a:rPr lang="ru-RU" dirty="0" smtClean="0"/>
              <a:t>, что попытки построить целостную и все</a:t>
            </a:r>
            <a:r>
              <a:rPr lang="en-US" dirty="0" smtClean="0"/>
              <a:t>-</a:t>
            </a:r>
            <a:r>
              <a:rPr lang="ru-RU" dirty="0" smtClean="0"/>
              <a:t>объемлющую компьютеризированную </a:t>
            </a:r>
            <a:r>
              <a:rPr lang="ru-RU" dirty="0" err="1" smtClean="0"/>
              <a:t>систе</a:t>
            </a:r>
            <a:r>
              <a:rPr lang="en-US" dirty="0" smtClean="0"/>
              <a:t>-</a:t>
            </a:r>
            <a:r>
              <a:rPr lang="ru-RU" dirty="0" err="1" smtClean="0"/>
              <a:t>му</a:t>
            </a:r>
            <a:r>
              <a:rPr lang="ru-RU" dirty="0" smtClean="0"/>
              <a:t> университетского менеджмента, </a:t>
            </a:r>
            <a:r>
              <a:rPr lang="ru-RU" dirty="0" err="1" smtClean="0"/>
              <a:t>включа</a:t>
            </a:r>
            <a:r>
              <a:rPr lang="en-US" dirty="0" smtClean="0"/>
              <a:t>-</a:t>
            </a:r>
            <a:r>
              <a:rPr lang="ru-RU" dirty="0" err="1" smtClean="0"/>
              <a:t>ющую</a:t>
            </a:r>
            <a:r>
              <a:rPr lang="ru-RU" dirty="0" smtClean="0"/>
              <a:t> управление финансами, </a:t>
            </a:r>
            <a:r>
              <a:rPr lang="ru-RU" dirty="0" err="1" smtClean="0"/>
              <a:t>материальны-ми</a:t>
            </a:r>
            <a:r>
              <a:rPr lang="ru-RU" dirty="0" smtClean="0"/>
              <a:t> ресурсами, персоналом, контингентом </a:t>
            </a:r>
            <a:r>
              <a:rPr lang="ru-RU" dirty="0" err="1" smtClean="0"/>
              <a:t>сту-дентов</a:t>
            </a:r>
            <a:r>
              <a:rPr lang="ru-RU" dirty="0" smtClean="0"/>
              <a:t> и </a:t>
            </a:r>
            <a:r>
              <a:rPr lang="ru-RU" dirty="0" err="1" smtClean="0"/>
              <a:t>пр</a:t>
            </a:r>
            <a:r>
              <a:rPr lang="en-US" dirty="0" smtClean="0"/>
              <a:t>. </a:t>
            </a:r>
            <a:r>
              <a:rPr lang="ru-RU" dirty="0" smtClean="0"/>
              <a:t>на базе программных систем планирования ресурсов предприятия (ERP-систем), таких как SAP R/3, наталкиваются на высокую стоимость программного </a:t>
            </a:r>
            <a:r>
              <a:rPr lang="ru-RU" dirty="0" err="1" smtClean="0"/>
              <a:t>обеспече-ния</a:t>
            </a:r>
            <a:r>
              <a:rPr lang="ru-RU" dirty="0" smtClean="0"/>
              <a:t>, его адаптации и </a:t>
            </a:r>
            <a:r>
              <a:rPr lang="ru-RU" dirty="0" smtClean="0"/>
              <a:t>внедрения.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988" y="0"/>
            <a:ext cx="6489700" cy="1420813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Процесс- и </a:t>
            </a:r>
            <a:r>
              <a:rPr lang="ru-RU" sz="3200" dirty="0" err="1" smtClean="0">
                <a:latin typeface="+mn-lt"/>
              </a:rPr>
              <a:t>документ-ориентированные</a:t>
            </a:r>
            <a:r>
              <a:rPr lang="ru-RU" sz="3200" dirty="0" smtClean="0">
                <a:latin typeface="+mn-lt"/>
              </a:rPr>
              <a:t> подходы к разработке ИИСУУ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области </a:t>
            </a:r>
            <a:r>
              <a:rPr lang="en-US" dirty="0" err="1" smtClean="0"/>
              <a:t>авт</a:t>
            </a:r>
            <a:r>
              <a:rPr lang="ru-RU" dirty="0" err="1" smtClean="0"/>
              <a:t>оматизации</a:t>
            </a:r>
            <a:r>
              <a:rPr lang="ru-RU" dirty="0" smtClean="0"/>
              <a:t> управления образовательным процессом типовых общенациональных и, тем более, </a:t>
            </a:r>
            <a:r>
              <a:rPr lang="ru-RU" dirty="0" err="1" smtClean="0"/>
              <a:t>надна-циональных</a:t>
            </a:r>
            <a:r>
              <a:rPr lang="ru-RU" dirty="0" smtClean="0"/>
              <a:t> решений не существует. Это, главным образом, связано с большой вариативностью характеристик </a:t>
            </a:r>
            <a:r>
              <a:rPr lang="ru-RU" dirty="0" err="1" smtClean="0"/>
              <a:t>универ-ситетов</a:t>
            </a:r>
            <a:r>
              <a:rPr lang="ru-RU" dirty="0" smtClean="0"/>
              <a:t>, связанной с их национальной спецификой, с особенностями их </a:t>
            </a:r>
            <a:r>
              <a:rPr lang="ru-RU" dirty="0" err="1" smtClean="0"/>
              <a:t>структу-ры</a:t>
            </a:r>
            <a:r>
              <a:rPr lang="ru-RU" dirty="0" smtClean="0"/>
              <a:t>, организации бизнес-процессов, </a:t>
            </a:r>
            <a:r>
              <a:rPr lang="ru-RU" dirty="0" err="1" smtClean="0"/>
              <a:t>разли-чиями</a:t>
            </a:r>
            <a:r>
              <a:rPr lang="ru-RU" dirty="0" smtClean="0"/>
              <a:t> в понимания задач автоматизации.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11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000066"/>
      </a:accent2>
      <a:accent3>
        <a:srgbClr val="FFFFEE"/>
      </a:accent3>
      <a:accent4>
        <a:srgbClr val="000000"/>
      </a:accent4>
      <a:accent5>
        <a:srgbClr val="E2E2CA"/>
      </a:accent5>
      <a:accent6>
        <a:srgbClr val="00005C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1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000066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00005C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5024</TotalTime>
  <Words>2596</Words>
  <Application>Microsoft Office PowerPoint</Application>
  <PresentationFormat>Экран (4:3)</PresentationFormat>
  <Paragraphs>455</Paragraphs>
  <Slides>75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2" baseType="lpstr">
      <vt:lpstr>Arial</vt:lpstr>
      <vt:lpstr>Times New Roman</vt:lpstr>
      <vt:lpstr>Wingdings</vt:lpstr>
      <vt:lpstr>Arial Black</vt:lpstr>
      <vt:lpstr>Eras Bold ITC</vt:lpstr>
      <vt:lpstr>Слои</vt:lpstr>
      <vt:lpstr>Точечный рисунок</vt:lpstr>
      <vt:lpstr>МЕЖДУНАРОДНЫЙ ОПЫТ В ОБЛАСТИ ИНФОРМАТИЗАЦИИ УНИВЕРСИТЕТСКОГО МЕНЕДЖМЕНТА</vt:lpstr>
      <vt:lpstr>ПЛАН ДОКЛАДА</vt:lpstr>
      <vt:lpstr>Предмет рассмотрения</vt:lpstr>
      <vt:lpstr>Особенности организации работы ВУЗов различных стран и различ-ных профилей</vt:lpstr>
      <vt:lpstr>Особенности организации работы ВУЗов различных стран и различ-ных профилей</vt:lpstr>
      <vt:lpstr>Особенности организации работы ВУЗов различных стран и различ-ных профилей</vt:lpstr>
      <vt:lpstr>Особенности организации работы ВУЗов различных стран и различ-ных профилей</vt:lpstr>
      <vt:lpstr>Процесс- и документ-ориентированные подходы к разработке ИИСУУ</vt:lpstr>
      <vt:lpstr>Процесс- и документ-ориентированные подходы к разработке ИИСУУ</vt:lpstr>
      <vt:lpstr>Процесс- и документ-ориентированные подходы к разработке ИИСУУ</vt:lpstr>
      <vt:lpstr>Процесс- и документ-ориентированные подходы к разработке ИИСУУ</vt:lpstr>
      <vt:lpstr>Процесс- и документ-ориентированные подходы к разработке ИИСУУ</vt:lpstr>
      <vt:lpstr>Европейские проекты SMOOTH и INURE</vt:lpstr>
      <vt:lpstr>Европейские проекты SMOOTH и INURE</vt:lpstr>
      <vt:lpstr>Европейские проекты SMOOTH и INURE</vt:lpstr>
      <vt:lpstr>Концепция ИИСУУ</vt:lpstr>
      <vt:lpstr>Концепция ИИСУУ</vt:lpstr>
      <vt:lpstr>Ключевые вопросы:</vt:lpstr>
      <vt:lpstr>Методологические основы созда-ния, внедрения и развития ИИСУУ</vt:lpstr>
      <vt:lpstr>Методологические основы созда-ния, внедрения и развития ИИСУУ</vt:lpstr>
      <vt:lpstr>I. Conceptual issues</vt:lpstr>
      <vt:lpstr>1.1. Objectives of IUMS</vt:lpstr>
      <vt:lpstr>1.2. Main stages of IUMS development </vt:lpstr>
      <vt:lpstr>1.2. Main stages of IUMS development  </vt:lpstr>
      <vt:lpstr>II. Structure of the university management system</vt:lpstr>
      <vt:lpstr>2.1. Business-processes of global university management</vt:lpstr>
      <vt:lpstr>2.2. Supporting business processes</vt:lpstr>
      <vt:lpstr>2.3. Basic business processes: education and research activity</vt:lpstr>
      <vt:lpstr>2.3. Basic business processes: education and research activity</vt:lpstr>
      <vt:lpstr>2.3. Basic business processes: education and research activity</vt:lpstr>
      <vt:lpstr>2.3. Basic business processes: education and research activity</vt:lpstr>
      <vt:lpstr>2.4. Structural units of universities</vt:lpstr>
      <vt:lpstr>2.4. Structural units of universities</vt:lpstr>
      <vt:lpstr>2.4. Structural units of universities</vt:lpstr>
      <vt:lpstr>2.4. Structural units of universities</vt:lpstr>
      <vt:lpstr>III. Bologna standards as demands to IUMS functionality</vt:lpstr>
      <vt:lpstr>IV. General principles of IUMS development</vt:lpstr>
      <vt:lpstr>4.1. Models of lifecycle </vt:lpstr>
      <vt:lpstr>4.2. Support of IUMS development and maintaining</vt:lpstr>
      <vt:lpstr>Слайд 40</vt:lpstr>
      <vt:lpstr>4.2. Support of IUMS development and maintaining</vt:lpstr>
      <vt:lpstr>V.  IUMS model: structure, functions, data, and interfaces</vt:lpstr>
      <vt:lpstr>5.1. Subjects of IUMS, their functional roles and user interfaces</vt:lpstr>
      <vt:lpstr>5.1. Subjects of IUMS, their functional roles and user interfaces</vt:lpstr>
      <vt:lpstr>Roles in the “Students” System</vt:lpstr>
      <vt:lpstr>5.2. Data structure of IUMS</vt:lpstr>
      <vt:lpstr>5.2. Data structure of IUMS</vt:lpstr>
      <vt:lpstr>5.2. Data structure of IUMS</vt:lpstr>
      <vt:lpstr>Database storing concept</vt:lpstr>
      <vt:lpstr>5.3. Main functional block of IUMS</vt:lpstr>
      <vt:lpstr>5.3.1. System of document circulation</vt:lpstr>
      <vt:lpstr>5.3.1. System of document circulation</vt:lpstr>
      <vt:lpstr>5.3.6. Interfaces with external systems</vt:lpstr>
      <vt:lpstr>Some parts of IUMS</vt:lpstr>
      <vt:lpstr>Student  interface concept (a)</vt:lpstr>
      <vt:lpstr>Student interface concept (b)</vt:lpstr>
      <vt:lpstr>Step 1. New academic year (summer-autumn)</vt:lpstr>
      <vt:lpstr>Step 2. New semester</vt:lpstr>
      <vt:lpstr>Step 3. Semester </vt:lpstr>
      <vt:lpstr>Step 4.New academic year preparation (spring)</vt:lpstr>
      <vt:lpstr>Step 5. Examinations</vt:lpstr>
      <vt:lpstr>The interface of the information and searching system</vt:lpstr>
      <vt:lpstr>Personal data of a student (the information and searching system)</vt:lpstr>
      <vt:lpstr>(VU) Virtual university project aims</vt:lpstr>
      <vt:lpstr>(VU) Advantages</vt:lpstr>
      <vt:lpstr>(VU) Advantages (continue)</vt:lpstr>
      <vt:lpstr>Information system of e-learning</vt:lpstr>
      <vt:lpstr>(VU) “Learning environment” subsystem</vt:lpstr>
      <vt:lpstr>  (VU) Course view</vt:lpstr>
      <vt:lpstr>VI. Recommended architect solutions</vt:lpstr>
      <vt:lpstr>Main requirements</vt:lpstr>
      <vt:lpstr>Why web interface</vt:lpstr>
      <vt:lpstr>6.2. Technologies and development tools </vt:lpstr>
      <vt:lpstr>The rest of the Guideline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Dean’s office</dc:title>
  <dc:creator>AK</dc:creator>
  <cp:lastModifiedBy>Admin</cp:lastModifiedBy>
  <cp:revision>146</cp:revision>
  <dcterms:created xsi:type="dcterms:W3CDTF">2005-03-18T13:13:01Z</dcterms:created>
  <dcterms:modified xsi:type="dcterms:W3CDTF">2019-12-18T17:20:25Z</dcterms:modified>
</cp:coreProperties>
</file>