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60" r:id="rId3"/>
    <p:sldId id="335" r:id="rId4"/>
    <p:sldId id="309" r:id="rId5"/>
    <p:sldId id="264" r:id="rId6"/>
    <p:sldId id="336" r:id="rId7"/>
    <p:sldId id="268" r:id="rId8"/>
    <p:sldId id="273" r:id="rId9"/>
    <p:sldId id="276" r:id="rId10"/>
    <p:sldId id="278" r:id="rId11"/>
    <p:sldId id="277" r:id="rId12"/>
    <p:sldId id="274" r:id="rId13"/>
    <p:sldId id="275" r:id="rId14"/>
    <p:sldId id="280" r:id="rId15"/>
    <p:sldId id="272" r:id="rId16"/>
    <p:sldId id="288" r:id="rId17"/>
    <p:sldId id="289" r:id="rId18"/>
    <p:sldId id="303" r:id="rId19"/>
    <p:sldId id="284" r:id="rId20"/>
    <p:sldId id="302" r:id="rId21"/>
    <p:sldId id="287" r:id="rId22"/>
    <p:sldId id="306" r:id="rId23"/>
    <p:sldId id="291" r:id="rId24"/>
    <p:sldId id="282" r:id="rId25"/>
    <p:sldId id="283" r:id="rId26"/>
    <p:sldId id="296" r:id="rId27"/>
    <p:sldId id="297" r:id="rId28"/>
    <p:sldId id="305" r:id="rId29"/>
    <p:sldId id="332" r:id="rId30"/>
    <p:sldId id="331" r:id="rId31"/>
    <p:sldId id="333" r:id="rId32"/>
    <p:sldId id="292" r:id="rId33"/>
    <p:sldId id="298" r:id="rId34"/>
    <p:sldId id="293" r:id="rId35"/>
    <p:sldId id="294" r:id="rId36"/>
    <p:sldId id="311" r:id="rId37"/>
    <p:sldId id="301" r:id="rId38"/>
    <p:sldId id="334" r:id="rId39"/>
  </p:sldIdLst>
  <p:sldSz cx="9144000" cy="6858000" type="screen4x3"/>
  <p:notesSz cx="6858000" cy="9144000"/>
  <p:defaultTextStyle>
    <a:defPPr marL="0" marR="0" indent="0" algn="l" defTabSz="457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1143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2286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3429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4572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5715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6858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8001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9144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00"/>
    <a:srgbClr val="F1700F"/>
    <a:srgbClr val="2AAC39"/>
    <a:srgbClr val="4DD35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11" autoAdjust="0"/>
  </p:normalViewPr>
  <p:slideViewPr>
    <p:cSldViewPr>
      <p:cViewPr varScale="1">
        <p:scale>
          <a:sx n="44" d="100"/>
          <a:sy n="44" d="100"/>
        </p:scale>
        <p:origin x="1435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03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" y="0"/>
            <a:ext cx="9144002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552891" y="921366"/>
            <a:ext cx="6858000" cy="2387600"/>
          </a:xfrm>
        </p:spPr>
        <p:txBody>
          <a:bodyPr>
            <a:normAutofit fontScale="90000"/>
          </a:bodyPr>
          <a:lstStyle>
            <a:lvl1pPr>
              <a:defRPr/>
            </a:lvl1pPr>
          </a:lstStyle>
          <a:p>
            <a:pPr algn="l"/>
            <a:r>
              <a:rPr lang="ru-RU">
                <a:solidFill>
                  <a:schemeClr val="accent1">
                    <a:lumMod val="75000"/>
                  </a:schemeClr>
                </a:solidFill>
              </a:rPr>
              <a:t>Образец заголовка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2891" y="3507577"/>
            <a:ext cx="6858000" cy="16557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ru-RU">
                <a:solidFill>
                  <a:schemeClr val="tx1">
                    <a:lumMod val="75000"/>
                    <a:lumOff val="25000"/>
                  </a:schemeClr>
                </a:solidFill>
              </a:rPr>
              <a:t>Образец подзаголовка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Рисунок 11" descr="line.jpg"/>
          <p:cNvPicPr>
            <a:picLocks noChangeAspect="1"/>
          </p:cNvPicPr>
          <p:nvPr/>
        </p:nvPicPr>
        <p:blipFill rotWithShape="1">
          <a:blip r:embed="rId3" cstate="print"/>
          <a:srcRect l="176" t="10082" b="-3"/>
          <a:stretch/>
        </p:blipFill>
        <p:spPr>
          <a:xfrm rot="10800000">
            <a:off x="-2" y="6790649"/>
            <a:ext cx="9144001" cy="67350"/>
          </a:xfrm>
          <a:prstGeom prst="rect">
            <a:avLst/>
          </a:prstGeom>
        </p:spPr>
      </p:pic>
      <p:sp>
        <p:nvSpPr>
          <p:cNvPr id="13" name="AutoShape 4"/>
          <p:cNvSpPr>
            <a:spLocks noChangeAspect="1" noChangeArrowheads="1" noTextEdit="1"/>
          </p:cNvSpPr>
          <p:nvPr/>
        </p:nvSpPr>
        <p:spPr bwMode="auto">
          <a:xfrm>
            <a:off x="7574683" y="300997"/>
            <a:ext cx="1125698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4" name="Freeform 6"/>
          <p:cNvSpPr>
            <a:spLocks/>
          </p:cNvSpPr>
          <p:nvPr/>
        </p:nvSpPr>
        <p:spPr bwMode="auto">
          <a:xfrm>
            <a:off x="7578419" y="546724"/>
            <a:ext cx="432098" cy="33206"/>
          </a:xfrm>
          <a:custGeom>
            <a:avLst/>
            <a:gdLst/>
            <a:ahLst/>
            <a:cxnLst>
              <a:cxn ang="0">
                <a:pos x="1505" y="0"/>
              </a:cxn>
              <a:cxn ang="0">
                <a:pos x="0" y="0"/>
              </a:cxn>
              <a:cxn ang="0">
                <a:pos x="0" y="84"/>
              </a:cxn>
              <a:cxn ang="0">
                <a:pos x="1509" y="84"/>
              </a:cxn>
              <a:cxn ang="0">
                <a:pos x="1505" y="0"/>
              </a:cxn>
            </a:cxnLst>
            <a:rect l="0" t="0" r="r" b="b"/>
            <a:pathLst>
              <a:path w="1509" h="84">
                <a:moveTo>
                  <a:pt x="1505" y="0"/>
                </a:moveTo>
                <a:lnTo>
                  <a:pt x="0" y="0"/>
                </a:lnTo>
                <a:lnTo>
                  <a:pt x="0" y="84"/>
                </a:lnTo>
                <a:lnTo>
                  <a:pt x="1509" y="84"/>
                </a:lnTo>
                <a:lnTo>
                  <a:pt x="1505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5" name="Freeform 7"/>
          <p:cNvSpPr>
            <a:spLocks/>
          </p:cNvSpPr>
          <p:nvPr/>
        </p:nvSpPr>
        <p:spPr bwMode="auto">
          <a:xfrm>
            <a:off x="8272018" y="546724"/>
            <a:ext cx="432098" cy="33206"/>
          </a:xfrm>
          <a:custGeom>
            <a:avLst/>
            <a:gdLst/>
            <a:ahLst/>
            <a:cxnLst>
              <a:cxn ang="0">
                <a:pos x="1510" y="0"/>
              </a:cxn>
              <a:cxn ang="0">
                <a:pos x="9" y="0"/>
              </a:cxn>
              <a:cxn ang="0">
                <a:pos x="0" y="84"/>
              </a:cxn>
              <a:cxn ang="0">
                <a:pos x="1510" y="84"/>
              </a:cxn>
              <a:cxn ang="0">
                <a:pos x="1510" y="0"/>
              </a:cxn>
            </a:cxnLst>
            <a:rect l="0" t="0" r="r" b="b"/>
            <a:pathLst>
              <a:path w="1510" h="84">
                <a:moveTo>
                  <a:pt x="1510" y="0"/>
                </a:moveTo>
                <a:lnTo>
                  <a:pt x="9" y="0"/>
                </a:lnTo>
                <a:lnTo>
                  <a:pt x="0" y="84"/>
                </a:lnTo>
                <a:lnTo>
                  <a:pt x="1510" y="84"/>
                </a:lnTo>
                <a:lnTo>
                  <a:pt x="1510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6" name="Freeform 8"/>
          <p:cNvSpPr>
            <a:spLocks/>
          </p:cNvSpPr>
          <p:nvPr/>
        </p:nvSpPr>
        <p:spPr bwMode="auto">
          <a:xfrm>
            <a:off x="7574683" y="666268"/>
            <a:ext cx="98375" cy="122864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48" y="309"/>
              </a:cxn>
              <a:cxn ang="0">
                <a:pos x="148" y="292"/>
              </a:cxn>
              <a:cxn ang="0">
                <a:pos x="106" y="283"/>
              </a:cxn>
              <a:cxn ang="0">
                <a:pos x="106" y="30"/>
              </a:cxn>
              <a:cxn ang="0">
                <a:pos x="232" y="30"/>
              </a:cxn>
              <a:cxn ang="0">
                <a:pos x="232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342" h="309">
                <a:moveTo>
                  <a:pt x="0" y="17"/>
                </a:move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48" y="309"/>
                </a:lnTo>
                <a:lnTo>
                  <a:pt x="148" y="292"/>
                </a:lnTo>
                <a:lnTo>
                  <a:pt x="106" y="283"/>
                </a:lnTo>
                <a:lnTo>
                  <a:pt x="106" y="30"/>
                </a:lnTo>
                <a:lnTo>
                  <a:pt x="232" y="30"/>
                </a:lnTo>
                <a:lnTo>
                  <a:pt x="232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7" name="Freeform 9"/>
          <p:cNvSpPr>
            <a:spLocks noEditPoints="1"/>
          </p:cNvSpPr>
          <p:nvPr/>
        </p:nvSpPr>
        <p:spPr bwMode="auto">
          <a:xfrm>
            <a:off x="7690490" y="666268"/>
            <a:ext cx="67244" cy="122864"/>
          </a:xfrm>
          <a:custGeom>
            <a:avLst/>
            <a:gdLst/>
            <a:ahLst/>
            <a:cxnLst>
              <a:cxn ang="0">
                <a:pos x="148" y="0"/>
              </a:cxn>
              <a:cxn ang="0">
                <a:pos x="139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39" y="309"/>
              </a:cxn>
              <a:cxn ang="0">
                <a:pos x="156" y="309"/>
              </a:cxn>
              <a:cxn ang="0">
                <a:pos x="156" y="292"/>
              </a:cxn>
              <a:cxn ang="0">
                <a:pos x="139" y="288"/>
              </a:cxn>
              <a:cxn ang="0">
                <a:pos x="101" y="283"/>
              </a:cxn>
              <a:cxn ang="0">
                <a:pos x="101" y="178"/>
              </a:cxn>
              <a:cxn ang="0">
                <a:pos x="127" y="178"/>
              </a:cxn>
              <a:cxn ang="0">
                <a:pos x="139" y="178"/>
              </a:cxn>
              <a:cxn ang="0">
                <a:pos x="236" y="81"/>
              </a:cxn>
              <a:cxn ang="0">
                <a:pos x="148" y="0"/>
              </a:cxn>
              <a:cxn ang="0">
                <a:pos x="139" y="161"/>
              </a:cxn>
              <a:cxn ang="0">
                <a:pos x="139" y="161"/>
              </a:cxn>
              <a:cxn ang="0">
                <a:pos x="118" y="161"/>
              </a:cxn>
              <a:cxn ang="0">
                <a:pos x="101" y="161"/>
              </a:cxn>
              <a:cxn ang="0">
                <a:pos x="101" y="21"/>
              </a:cxn>
              <a:cxn ang="0">
                <a:pos x="118" y="21"/>
              </a:cxn>
              <a:cxn ang="0">
                <a:pos x="139" y="26"/>
              </a:cxn>
              <a:cxn ang="0">
                <a:pos x="173" y="93"/>
              </a:cxn>
              <a:cxn ang="0">
                <a:pos x="139" y="161"/>
              </a:cxn>
            </a:cxnLst>
            <a:rect l="0" t="0" r="r" b="b"/>
            <a:pathLst>
              <a:path w="236" h="309">
                <a:moveTo>
                  <a:pt x="148" y="0"/>
                </a:moveTo>
                <a:lnTo>
                  <a:pt x="139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39" y="309"/>
                </a:lnTo>
                <a:lnTo>
                  <a:pt x="156" y="309"/>
                </a:lnTo>
                <a:lnTo>
                  <a:pt x="156" y="292"/>
                </a:lnTo>
                <a:lnTo>
                  <a:pt x="139" y="288"/>
                </a:lnTo>
                <a:lnTo>
                  <a:pt x="101" y="283"/>
                </a:lnTo>
                <a:lnTo>
                  <a:pt x="101" y="178"/>
                </a:lnTo>
                <a:lnTo>
                  <a:pt x="127" y="178"/>
                </a:lnTo>
                <a:lnTo>
                  <a:pt x="139" y="178"/>
                </a:lnTo>
                <a:cubicBezTo>
                  <a:pt x="203" y="174"/>
                  <a:pt x="236" y="144"/>
                  <a:pt x="236" y="81"/>
                </a:cubicBezTo>
                <a:cubicBezTo>
                  <a:pt x="236" y="26"/>
                  <a:pt x="198" y="0"/>
                  <a:pt x="148" y="0"/>
                </a:cubicBezTo>
                <a:close/>
                <a:moveTo>
                  <a:pt x="139" y="161"/>
                </a:moveTo>
                <a:lnTo>
                  <a:pt x="139" y="161"/>
                </a:lnTo>
                <a:lnTo>
                  <a:pt x="118" y="161"/>
                </a:lnTo>
                <a:lnTo>
                  <a:pt x="101" y="161"/>
                </a:lnTo>
                <a:lnTo>
                  <a:pt x="101" y="21"/>
                </a:lnTo>
                <a:lnTo>
                  <a:pt x="118" y="21"/>
                </a:lnTo>
                <a:cubicBezTo>
                  <a:pt x="122" y="21"/>
                  <a:pt x="131" y="21"/>
                  <a:pt x="139" y="26"/>
                </a:cubicBezTo>
                <a:cubicBezTo>
                  <a:pt x="156" y="30"/>
                  <a:pt x="173" y="51"/>
                  <a:pt x="173" y="93"/>
                </a:cubicBezTo>
                <a:cubicBezTo>
                  <a:pt x="173" y="123"/>
                  <a:pt x="165" y="152"/>
                  <a:pt x="139" y="161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8" name="Freeform 10"/>
          <p:cNvSpPr>
            <a:spLocks noEditPoints="1"/>
          </p:cNvSpPr>
          <p:nvPr/>
        </p:nvSpPr>
        <p:spPr bwMode="auto">
          <a:xfrm>
            <a:off x="7776412" y="664607"/>
            <a:ext cx="90903" cy="126184"/>
          </a:xfrm>
          <a:custGeom>
            <a:avLst/>
            <a:gdLst/>
            <a:ahLst/>
            <a:cxnLst>
              <a:cxn ang="0">
                <a:pos x="160" y="0"/>
              </a:cxn>
              <a:cxn ang="0">
                <a:pos x="156" y="0"/>
              </a:cxn>
              <a:cxn ang="0">
                <a:pos x="0" y="156"/>
              </a:cxn>
              <a:cxn ang="0">
                <a:pos x="156" y="317"/>
              </a:cxn>
              <a:cxn ang="0">
                <a:pos x="160" y="317"/>
              </a:cxn>
              <a:cxn ang="0">
                <a:pos x="317" y="156"/>
              </a:cxn>
              <a:cxn ang="0">
                <a:pos x="160" y="0"/>
              </a:cxn>
              <a:cxn ang="0">
                <a:pos x="160" y="300"/>
              </a:cxn>
              <a:cxn ang="0">
                <a:pos x="160" y="300"/>
              </a:cxn>
              <a:cxn ang="0">
                <a:pos x="156" y="300"/>
              </a:cxn>
              <a:cxn ang="0">
                <a:pos x="72" y="148"/>
              </a:cxn>
              <a:cxn ang="0">
                <a:pos x="156" y="17"/>
              </a:cxn>
              <a:cxn ang="0">
                <a:pos x="245" y="169"/>
              </a:cxn>
              <a:cxn ang="0">
                <a:pos x="160" y="300"/>
              </a:cxn>
            </a:cxnLst>
            <a:rect l="0" t="0" r="r" b="b"/>
            <a:pathLst>
              <a:path w="317" h="317">
                <a:moveTo>
                  <a:pt x="160" y="0"/>
                </a:moveTo>
                <a:lnTo>
                  <a:pt x="156" y="0"/>
                </a:lnTo>
                <a:cubicBezTo>
                  <a:pt x="55" y="0"/>
                  <a:pt x="0" y="55"/>
                  <a:pt x="0" y="156"/>
                </a:cubicBezTo>
                <a:cubicBezTo>
                  <a:pt x="0" y="262"/>
                  <a:pt x="55" y="317"/>
                  <a:pt x="156" y="317"/>
                </a:cubicBezTo>
                <a:lnTo>
                  <a:pt x="160" y="317"/>
                </a:lnTo>
                <a:cubicBezTo>
                  <a:pt x="258" y="317"/>
                  <a:pt x="317" y="262"/>
                  <a:pt x="317" y="156"/>
                </a:cubicBezTo>
                <a:cubicBezTo>
                  <a:pt x="317" y="55"/>
                  <a:pt x="262" y="0"/>
                  <a:pt x="160" y="0"/>
                </a:cubicBezTo>
                <a:close/>
                <a:moveTo>
                  <a:pt x="160" y="300"/>
                </a:moveTo>
                <a:lnTo>
                  <a:pt x="160" y="300"/>
                </a:lnTo>
                <a:lnTo>
                  <a:pt x="156" y="300"/>
                </a:lnTo>
                <a:cubicBezTo>
                  <a:pt x="110" y="296"/>
                  <a:pt x="72" y="258"/>
                  <a:pt x="72" y="148"/>
                </a:cubicBezTo>
                <a:cubicBezTo>
                  <a:pt x="72" y="55"/>
                  <a:pt x="106" y="21"/>
                  <a:pt x="156" y="17"/>
                </a:cubicBezTo>
                <a:cubicBezTo>
                  <a:pt x="207" y="21"/>
                  <a:pt x="245" y="63"/>
                  <a:pt x="245" y="169"/>
                </a:cubicBezTo>
                <a:cubicBezTo>
                  <a:pt x="245" y="232"/>
                  <a:pt x="220" y="300"/>
                  <a:pt x="160" y="300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9" name="Freeform 11"/>
          <p:cNvSpPr>
            <a:spLocks/>
          </p:cNvSpPr>
          <p:nvPr/>
        </p:nvSpPr>
        <p:spPr bwMode="auto">
          <a:xfrm>
            <a:off x="7888484" y="664607"/>
            <a:ext cx="83431" cy="126184"/>
          </a:xfrm>
          <a:custGeom>
            <a:avLst/>
            <a:gdLst/>
            <a:ahLst/>
            <a:cxnLst>
              <a:cxn ang="0">
                <a:pos x="190" y="296"/>
              </a:cxn>
              <a:cxn ang="0">
                <a:pos x="72" y="156"/>
              </a:cxn>
              <a:cxn ang="0">
                <a:pos x="173" y="21"/>
              </a:cxn>
              <a:cxn ang="0">
                <a:pos x="266" y="101"/>
              </a:cxn>
              <a:cxn ang="0">
                <a:pos x="283" y="101"/>
              </a:cxn>
              <a:cxn ang="0">
                <a:pos x="283" y="17"/>
              </a:cxn>
              <a:cxn ang="0">
                <a:pos x="262" y="17"/>
              </a:cxn>
              <a:cxn ang="0">
                <a:pos x="165" y="0"/>
              </a:cxn>
              <a:cxn ang="0">
                <a:pos x="0" y="152"/>
              </a:cxn>
              <a:cxn ang="0">
                <a:pos x="165" y="317"/>
              </a:cxn>
              <a:cxn ang="0">
                <a:pos x="292" y="287"/>
              </a:cxn>
              <a:cxn ang="0">
                <a:pos x="292" y="241"/>
              </a:cxn>
              <a:cxn ang="0">
                <a:pos x="283" y="241"/>
              </a:cxn>
              <a:cxn ang="0">
                <a:pos x="190" y="296"/>
              </a:cxn>
            </a:cxnLst>
            <a:rect l="0" t="0" r="r" b="b"/>
            <a:pathLst>
              <a:path w="292" h="317">
                <a:moveTo>
                  <a:pt x="190" y="296"/>
                </a:moveTo>
                <a:cubicBezTo>
                  <a:pt x="114" y="296"/>
                  <a:pt x="72" y="224"/>
                  <a:pt x="72" y="156"/>
                </a:cubicBezTo>
                <a:cubicBezTo>
                  <a:pt x="72" y="80"/>
                  <a:pt x="110" y="21"/>
                  <a:pt x="173" y="21"/>
                </a:cubicBezTo>
                <a:cubicBezTo>
                  <a:pt x="224" y="21"/>
                  <a:pt x="258" y="51"/>
                  <a:pt x="266" y="101"/>
                </a:cubicBezTo>
                <a:lnTo>
                  <a:pt x="283" y="101"/>
                </a:lnTo>
                <a:lnTo>
                  <a:pt x="283" y="17"/>
                </a:lnTo>
                <a:lnTo>
                  <a:pt x="262" y="17"/>
                </a:lnTo>
                <a:cubicBezTo>
                  <a:pt x="233" y="8"/>
                  <a:pt x="199" y="0"/>
                  <a:pt x="165" y="0"/>
                </a:cubicBezTo>
                <a:cubicBezTo>
                  <a:pt x="76" y="0"/>
                  <a:pt x="0" y="47"/>
                  <a:pt x="0" y="152"/>
                </a:cubicBezTo>
                <a:cubicBezTo>
                  <a:pt x="0" y="254"/>
                  <a:pt x="68" y="317"/>
                  <a:pt x="165" y="317"/>
                </a:cubicBezTo>
                <a:cubicBezTo>
                  <a:pt x="237" y="317"/>
                  <a:pt x="262" y="300"/>
                  <a:pt x="292" y="287"/>
                </a:cubicBezTo>
                <a:lnTo>
                  <a:pt x="292" y="241"/>
                </a:lnTo>
                <a:lnTo>
                  <a:pt x="283" y="241"/>
                </a:lnTo>
                <a:cubicBezTo>
                  <a:pt x="271" y="279"/>
                  <a:pt x="228" y="296"/>
                  <a:pt x="190" y="296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20" name="Freeform 12"/>
          <p:cNvSpPr>
            <a:spLocks noEditPoints="1"/>
          </p:cNvSpPr>
          <p:nvPr/>
        </p:nvSpPr>
        <p:spPr bwMode="auto">
          <a:xfrm>
            <a:off x="7990594" y="666268"/>
            <a:ext cx="72224" cy="122864"/>
          </a:xfrm>
          <a:custGeom>
            <a:avLst/>
            <a:gdLst/>
            <a:ahLst/>
            <a:cxnLst>
              <a:cxn ang="0">
                <a:pos x="174" y="148"/>
              </a:cxn>
              <a:cxn ang="0">
                <a:pos x="174" y="144"/>
              </a:cxn>
              <a:cxn ang="0">
                <a:pos x="241" y="72"/>
              </a:cxn>
              <a:cxn ang="0">
                <a:pos x="14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40" y="309"/>
              </a:cxn>
              <a:cxn ang="0">
                <a:pos x="148" y="309"/>
              </a:cxn>
              <a:cxn ang="0">
                <a:pos x="254" y="228"/>
              </a:cxn>
              <a:cxn ang="0">
                <a:pos x="174" y="148"/>
              </a:cxn>
              <a:cxn ang="0">
                <a:pos x="102" y="21"/>
              </a:cxn>
              <a:cxn ang="0">
                <a:pos x="102" y="21"/>
              </a:cxn>
              <a:cxn ang="0">
                <a:pos x="140" y="26"/>
              </a:cxn>
              <a:cxn ang="0">
                <a:pos x="174" y="81"/>
              </a:cxn>
              <a:cxn ang="0">
                <a:pos x="140" y="136"/>
              </a:cxn>
              <a:cxn ang="0">
                <a:pos x="127" y="140"/>
              </a:cxn>
              <a:cxn ang="0">
                <a:pos x="102" y="140"/>
              </a:cxn>
              <a:cxn ang="0">
                <a:pos x="102" y="21"/>
              </a:cxn>
              <a:cxn ang="0">
                <a:pos x="140" y="288"/>
              </a:cxn>
              <a:cxn ang="0">
                <a:pos x="140" y="288"/>
              </a:cxn>
              <a:cxn ang="0">
                <a:pos x="102" y="271"/>
              </a:cxn>
              <a:cxn ang="0">
                <a:pos x="102" y="157"/>
              </a:cxn>
              <a:cxn ang="0">
                <a:pos x="127" y="157"/>
              </a:cxn>
              <a:cxn ang="0">
                <a:pos x="140" y="157"/>
              </a:cxn>
              <a:cxn ang="0">
                <a:pos x="190" y="228"/>
              </a:cxn>
              <a:cxn ang="0">
                <a:pos x="140" y="288"/>
              </a:cxn>
            </a:cxnLst>
            <a:rect l="0" t="0" r="r" b="b"/>
            <a:pathLst>
              <a:path w="254" h="309">
                <a:moveTo>
                  <a:pt x="174" y="148"/>
                </a:moveTo>
                <a:lnTo>
                  <a:pt x="174" y="144"/>
                </a:lnTo>
                <a:cubicBezTo>
                  <a:pt x="212" y="136"/>
                  <a:pt x="241" y="110"/>
                  <a:pt x="241" y="72"/>
                </a:cubicBezTo>
                <a:cubicBezTo>
                  <a:pt x="241" y="21"/>
                  <a:pt x="199" y="0"/>
                  <a:pt x="140" y="0"/>
                </a:cubicBez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40" y="309"/>
                </a:lnTo>
                <a:lnTo>
                  <a:pt x="148" y="309"/>
                </a:lnTo>
                <a:cubicBezTo>
                  <a:pt x="207" y="309"/>
                  <a:pt x="254" y="279"/>
                  <a:pt x="254" y="228"/>
                </a:cubicBezTo>
                <a:cubicBezTo>
                  <a:pt x="254" y="174"/>
                  <a:pt x="224" y="152"/>
                  <a:pt x="174" y="148"/>
                </a:cubicBezTo>
                <a:close/>
                <a:moveTo>
                  <a:pt x="102" y="21"/>
                </a:moveTo>
                <a:lnTo>
                  <a:pt x="102" y="21"/>
                </a:lnTo>
                <a:cubicBezTo>
                  <a:pt x="114" y="21"/>
                  <a:pt x="127" y="21"/>
                  <a:pt x="140" y="26"/>
                </a:cubicBezTo>
                <a:cubicBezTo>
                  <a:pt x="161" y="30"/>
                  <a:pt x="174" y="47"/>
                  <a:pt x="174" y="81"/>
                </a:cubicBezTo>
                <a:cubicBezTo>
                  <a:pt x="174" y="106"/>
                  <a:pt x="165" y="131"/>
                  <a:pt x="140" y="136"/>
                </a:cubicBezTo>
                <a:cubicBezTo>
                  <a:pt x="135" y="136"/>
                  <a:pt x="131" y="140"/>
                  <a:pt x="127" y="140"/>
                </a:cubicBezTo>
                <a:lnTo>
                  <a:pt x="102" y="140"/>
                </a:lnTo>
                <a:lnTo>
                  <a:pt x="102" y="21"/>
                </a:lnTo>
                <a:close/>
                <a:moveTo>
                  <a:pt x="140" y="288"/>
                </a:moveTo>
                <a:lnTo>
                  <a:pt x="140" y="288"/>
                </a:lnTo>
                <a:cubicBezTo>
                  <a:pt x="123" y="288"/>
                  <a:pt x="110" y="279"/>
                  <a:pt x="102" y="271"/>
                </a:cubicBezTo>
                <a:lnTo>
                  <a:pt x="102" y="157"/>
                </a:lnTo>
                <a:lnTo>
                  <a:pt x="127" y="157"/>
                </a:lnTo>
                <a:lnTo>
                  <a:pt x="140" y="157"/>
                </a:lnTo>
                <a:cubicBezTo>
                  <a:pt x="174" y="165"/>
                  <a:pt x="190" y="190"/>
                  <a:pt x="190" y="228"/>
                </a:cubicBezTo>
                <a:cubicBezTo>
                  <a:pt x="190" y="262"/>
                  <a:pt x="174" y="288"/>
                  <a:pt x="140" y="288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21" name="Freeform 13"/>
          <p:cNvSpPr>
            <a:spLocks/>
          </p:cNvSpPr>
          <p:nvPr/>
        </p:nvSpPr>
        <p:spPr bwMode="auto">
          <a:xfrm>
            <a:off x="8083987" y="666268"/>
            <a:ext cx="67244" cy="122864"/>
          </a:xfrm>
          <a:custGeom>
            <a:avLst/>
            <a:gdLst/>
            <a:ahLst/>
            <a:cxnLst>
              <a:cxn ang="0">
                <a:pos x="199" y="279"/>
              </a:cxn>
              <a:cxn ang="0">
                <a:pos x="101" y="279"/>
              </a:cxn>
              <a:cxn ang="0">
                <a:pos x="101" y="157"/>
              </a:cxn>
              <a:cxn ang="0">
                <a:pos x="156" y="157"/>
              </a:cxn>
              <a:cxn ang="0">
                <a:pos x="169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69" y="93"/>
              </a:cxn>
              <a:cxn ang="0">
                <a:pos x="156" y="136"/>
              </a:cxn>
              <a:cxn ang="0">
                <a:pos x="101" y="136"/>
              </a:cxn>
              <a:cxn ang="0">
                <a:pos x="101" y="30"/>
              </a:cxn>
              <a:cxn ang="0">
                <a:pos x="194" y="30"/>
              </a:cxn>
              <a:cxn ang="0">
                <a:pos x="207" y="81"/>
              </a:cxn>
              <a:cxn ang="0">
                <a:pos x="224" y="81"/>
              </a:cxn>
              <a:cxn ang="0">
                <a:pos x="220" y="0"/>
              </a:cxn>
              <a:cxn ang="0">
                <a:pos x="203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4" y="309"/>
              </a:cxn>
              <a:cxn ang="0">
                <a:pos x="237" y="220"/>
              </a:cxn>
              <a:cxn ang="0">
                <a:pos x="220" y="220"/>
              </a:cxn>
              <a:cxn ang="0">
                <a:pos x="199" y="279"/>
              </a:cxn>
            </a:cxnLst>
            <a:rect l="0" t="0" r="r" b="b"/>
            <a:pathLst>
              <a:path w="237" h="309">
                <a:moveTo>
                  <a:pt x="199" y="279"/>
                </a:moveTo>
                <a:lnTo>
                  <a:pt x="101" y="279"/>
                </a:lnTo>
                <a:lnTo>
                  <a:pt x="101" y="157"/>
                </a:lnTo>
                <a:lnTo>
                  <a:pt x="156" y="157"/>
                </a:lnTo>
                <a:lnTo>
                  <a:pt x="169" y="199"/>
                </a:lnTo>
                <a:lnTo>
                  <a:pt x="186" y="199"/>
                </a:lnTo>
                <a:cubicBezTo>
                  <a:pt x="182" y="182"/>
                  <a:pt x="182" y="165"/>
                  <a:pt x="182" y="144"/>
                </a:cubicBezTo>
                <a:cubicBezTo>
                  <a:pt x="182" y="127"/>
                  <a:pt x="182" y="110"/>
                  <a:pt x="186" y="93"/>
                </a:cubicBezTo>
                <a:lnTo>
                  <a:pt x="169" y="93"/>
                </a:lnTo>
                <a:lnTo>
                  <a:pt x="156" y="136"/>
                </a:lnTo>
                <a:lnTo>
                  <a:pt x="101" y="136"/>
                </a:lnTo>
                <a:lnTo>
                  <a:pt x="101" y="30"/>
                </a:lnTo>
                <a:lnTo>
                  <a:pt x="194" y="30"/>
                </a:lnTo>
                <a:lnTo>
                  <a:pt x="207" y="81"/>
                </a:lnTo>
                <a:lnTo>
                  <a:pt x="224" y="81"/>
                </a:lnTo>
                <a:lnTo>
                  <a:pt x="220" y="0"/>
                </a:lnTo>
                <a:lnTo>
                  <a:pt x="203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4" y="309"/>
                </a:lnTo>
                <a:lnTo>
                  <a:pt x="237" y="220"/>
                </a:lnTo>
                <a:lnTo>
                  <a:pt x="220" y="220"/>
                </a:lnTo>
                <a:lnTo>
                  <a:pt x="199" y="279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22" name="Freeform 14"/>
          <p:cNvSpPr>
            <a:spLocks/>
          </p:cNvSpPr>
          <p:nvPr/>
        </p:nvSpPr>
        <p:spPr bwMode="auto">
          <a:xfrm>
            <a:off x="8169909" y="666269"/>
            <a:ext cx="141958" cy="157731"/>
          </a:xfrm>
          <a:custGeom>
            <a:avLst/>
            <a:gdLst/>
            <a:ahLst/>
            <a:cxnLst>
              <a:cxn ang="0">
                <a:pos x="444" y="26"/>
              </a:cxn>
              <a:cxn ang="0">
                <a:pos x="490" y="17"/>
              </a:cxn>
              <a:cxn ang="0">
                <a:pos x="490" y="0"/>
              </a:cxn>
              <a:cxn ang="0">
                <a:pos x="338" y="0"/>
              </a:cxn>
              <a:cxn ang="0">
                <a:pos x="338" y="17"/>
              </a:cxn>
              <a:cxn ang="0">
                <a:pos x="380" y="26"/>
              </a:cxn>
              <a:cxn ang="0">
                <a:pos x="380" y="283"/>
              </a:cxn>
              <a:cxn ang="0">
                <a:pos x="275" y="283"/>
              </a:cxn>
              <a:cxn ang="0">
                <a:pos x="275" y="26"/>
              </a:cxn>
              <a:cxn ang="0">
                <a:pos x="317" y="17"/>
              </a:cxn>
              <a:cxn ang="0">
                <a:pos x="317" y="0"/>
              </a:cxn>
              <a:cxn ang="0">
                <a:pos x="169" y="0"/>
              </a:cxn>
              <a:cxn ang="0">
                <a:pos x="169" y="17"/>
              </a:cxn>
              <a:cxn ang="0">
                <a:pos x="211" y="26"/>
              </a:cxn>
              <a:cxn ang="0">
                <a:pos x="211" y="283"/>
              </a:cxn>
              <a:cxn ang="0">
                <a:pos x="106" y="283"/>
              </a:cxn>
              <a:cxn ang="0">
                <a:pos x="106" y="26"/>
              </a:cxn>
              <a:cxn ang="0">
                <a:pos x="148" y="17"/>
              </a:cxn>
              <a:cxn ang="0">
                <a:pos x="148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457" y="309"/>
              </a:cxn>
              <a:cxn ang="0">
                <a:pos x="457" y="398"/>
              </a:cxn>
              <a:cxn ang="0">
                <a:pos x="474" y="398"/>
              </a:cxn>
              <a:cxn ang="0">
                <a:pos x="495" y="283"/>
              </a:cxn>
              <a:cxn ang="0">
                <a:pos x="444" y="283"/>
              </a:cxn>
              <a:cxn ang="0">
                <a:pos x="444" y="26"/>
              </a:cxn>
            </a:cxnLst>
            <a:rect l="0" t="0" r="r" b="b"/>
            <a:pathLst>
              <a:path w="495" h="398">
                <a:moveTo>
                  <a:pt x="444" y="26"/>
                </a:moveTo>
                <a:lnTo>
                  <a:pt x="490" y="17"/>
                </a:lnTo>
                <a:lnTo>
                  <a:pt x="490" y="0"/>
                </a:lnTo>
                <a:lnTo>
                  <a:pt x="338" y="0"/>
                </a:lnTo>
                <a:lnTo>
                  <a:pt x="338" y="17"/>
                </a:lnTo>
                <a:lnTo>
                  <a:pt x="380" y="26"/>
                </a:lnTo>
                <a:lnTo>
                  <a:pt x="380" y="283"/>
                </a:lnTo>
                <a:lnTo>
                  <a:pt x="275" y="283"/>
                </a:lnTo>
                <a:lnTo>
                  <a:pt x="275" y="26"/>
                </a:lnTo>
                <a:lnTo>
                  <a:pt x="317" y="17"/>
                </a:lnTo>
                <a:lnTo>
                  <a:pt x="317" y="0"/>
                </a:lnTo>
                <a:lnTo>
                  <a:pt x="169" y="0"/>
                </a:lnTo>
                <a:lnTo>
                  <a:pt x="169" y="17"/>
                </a:lnTo>
                <a:lnTo>
                  <a:pt x="211" y="26"/>
                </a:lnTo>
                <a:lnTo>
                  <a:pt x="211" y="283"/>
                </a:lnTo>
                <a:lnTo>
                  <a:pt x="106" y="283"/>
                </a:lnTo>
                <a:lnTo>
                  <a:pt x="106" y="26"/>
                </a:lnTo>
                <a:lnTo>
                  <a:pt x="148" y="17"/>
                </a:lnTo>
                <a:lnTo>
                  <a:pt x="148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457" y="309"/>
                </a:lnTo>
                <a:lnTo>
                  <a:pt x="457" y="398"/>
                </a:lnTo>
                <a:lnTo>
                  <a:pt x="474" y="398"/>
                </a:lnTo>
                <a:lnTo>
                  <a:pt x="495" y="283"/>
                </a:lnTo>
                <a:lnTo>
                  <a:pt x="444" y="283"/>
                </a:lnTo>
                <a:lnTo>
                  <a:pt x="444" y="26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23" name="Freeform 15"/>
          <p:cNvSpPr>
            <a:spLocks/>
          </p:cNvSpPr>
          <p:nvPr/>
        </p:nvSpPr>
        <p:spPr bwMode="auto">
          <a:xfrm>
            <a:off x="8325563" y="666268"/>
            <a:ext cx="68488" cy="122864"/>
          </a:xfrm>
          <a:custGeom>
            <a:avLst/>
            <a:gdLst/>
            <a:ahLst/>
            <a:cxnLst>
              <a:cxn ang="0">
                <a:pos x="237" y="220"/>
              </a:cxn>
              <a:cxn ang="0">
                <a:pos x="224" y="220"/>
              </a:cxn>
              <a:cxn ang="0">
                <a:pos x="199" y="279"/>
              </a:cxn>
              <a:cxn ang="0">
                <a:pos x="102" y="279"/>
              </a:cxn>
              <a:cxn ang="0">
                <a:pos x="102" y="157"/>
              </a:cxn>
              <a:cxn ang="0">
                <a:pos x="157" y="157"/>
              </a:cxn>
              <a:cxn ang="0">
                <a:pos x="170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74" y="93"/>
              </a:cxn>
              <a:cxn ang="0">
                <a:pos x="157" y="136"/>
              </a:cxn>
              <a:cxn ang="0">
                <a:pos x="102" y="136"/>
              </a:cxn>
              <a:cxn ang="0">
                <a:pos x="102" y="30"/>
              </a:cxn>
              <a:cxn ang="0">
                <a:pos x="195" y="30"/>
              </a:cxn>
              <a:cxn ang="0">
                <a:pos x="208" y="81"/>
              </a:cxn>
              <a:cxn ang="0">
                <a:pos x="224" y="81"/>
              </a:cxn>
              <a:cxn ang="0">
                <a:pos x="22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37" y="220"/>
              </a:cxn>
            </a:cxnLst>
            <a:rect l="0" t="0" r="r" b="b"/>
            <a:pathLst>
              <a:path w="237" h="309">
                <a:moveTo>
                  <a:pt x="237" y="220"/>
                </a:moveTo>
                <a:lnTo>
                  <a:pt x="224" y="220"/>
                </a:lnTo>
                <a:lnTo>
                  <a:pt x="199" y="279"/>
                </a:lnTo>
                <a:lnTo>
                  <a:pt x="102" y="279"/>
                </a:lnTo>
                <a:lnTo>
                  <a:pt x="102" y="157"/>
                </a:lnTo>
                <a:lnTo>
                  <a:pt x="157" y="157"/>
                </a:lnTo>
                <a:lnTo>
                  <a:pt x="170" y="199"/>
                </a:lnTo>
                <a:lnTo>
                  <a:pt x="186" y="199"/>
                </a:lnTo>
                <a:cubicBezTo>
                  <a:pt x="186" y="182"/>
                  <a:pt x="182" y="165"/>
                  <a:pt x="182" y="144"/>
                </a:cubicBezTo>
                <a:cubicBezTo>
                  <a:pt x="182" y="127"/>
                  <a:pt x="186" y="110"/>
                  <a:pt x="186" y="93"/>
                </a:cubicBezTo>
                <a:lnTo>
                  <a:pt x="174" y="93"/>
                </a:lnTo>
                <a:lnTo>
                  <a:pt x="157" y="136"/>
                </a:lnTo>
                <a:lnTo>
                  <a:pt x="102" y="136"/>
                </a:lnTo>
                <a:lnTo>
                  <a:pt x="102" y="30"/>
                </a:lnTo>
                <a:lnTo>
                  <a:pt x="195" y="30"/>
                </a:lnTo>
                <a:lnTo>
                  <a:pt x="208" y="81"/>
                </a:lnTo>
                <a:lnTo>
                  <a:pt x="224" y="81"/>
                </a:lnTo>
                <a:lnTo>
                  <a:pt x="220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37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24" name="Freeform 16"/>
          <p:cNvSpPr>
            <a:spLocks/>
          </p:cNvSpPr>
          <p:nvPr/>
        </p:nvSpPr>
        <p:spPr bwMode="auto">
          <a:xfrm>
            <a:off x="8412731" y="666268"/>
            <a:ext cx="97129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6" y="26"/>
              </a:cxn>
              <a:cxn ang="0">
                <a:pos x="236" y="136"/>
              </a:cxn>
              <a:cxn ang="0">
                <a:pos x="105" y="136"/>
              </a:cxn>
              <a:cxn ang="0">
                <a:pos x="105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5" y="283"/>
              </a:cxn>
              <a:cxn ang="0">
                <a:pos x="105" y="161"/>
              </a:cxn>
              <a:cxn ang="0">
                <a:pos x="236" y="161"/>
              </a:cxn>
              <a:cxn ang="0">
                <a:pos x="236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6" y="26"/>
                </a:lnTo>
                <a:lnTo>
                  <a:pt x="236" y="136"/>
                </a:lnTo>
                <a:lnTo>
                  <a:pt x="105" y="136"/>
                </a:lnTo>
                <a:lnTo>
                  <a:pt x="105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5" y="283"/>
                </a:lnTo>
                <a:lnTo>
                  <a:pt x="105" y="161"/>
                </a:lnTo>
                <a:lnTo>
                  <a:pt x="236" y="161"/>
                </a:lnTo>
                <a:lnTo>
                  <a:pt x="236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25" name="Freeform 17"/>
          <p:cNvSpPr>
            <a:spLocks/>
          </p:cNvSpPr>
          <p:nvPr/>
        </p:nvSpPr>
        <p:spPr bwMode="auto">
          <a:xfrm>
            <a:off x="8526047" y="666268"/>
            <a:ext cx="98375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7" y="26"/>
              </a:cxn>
              <a:cxn ang="0">
                <a:pos x="237" y="30"/>
              </a:cxn>
              <a:cxn ang="0">
                <a:pos x="106" y="237"/>
              </a:cxn>
              <a:cxn ang="0">
                <a:pos x="106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6" y="283"/>
              </a:cxn>
              <a:cxn ang="0">
                <a:pos x="106" y="279"/>
              </a:cxn>
              <a:cxn ang="0">
                <a:pos x="237" y="72"/>
              </a:cxn>
              <a:cxn ang="0">
                <a:pos x="237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7" y="26"/>
                </a:lnTo>
                <a:lnTo>
                  <a:pt x="237" y="30"/>
                </a:lnTo>
                <a:lnTo>
                  <a:pt x="106" y="237"/>
                </a:lnTo>
                <a:lnTo>
                  <a:pt x="106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6" y="283"/>
                </a:lnTo>
                <a:lnTo>
                  <a:pt x="106" y="279"/>
                </a:lnTo>
                <a:lnTo>
                  <a:pt x="237" y="72"/>
                </a:lnTo>
                <a:lnTo>
                  <a:pt x="237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26" name="Freeform 18"/>
          <p:cNvSpPr>
            <a:spLocks/>
          </p:cNvSpPr>
          <p:nvPr/>
        </p:nvSpPr>
        <p:spPr bwMode="auto">
          <a:xfrm>
            <a:off x="8639364" y="666268"/>
            <a:ext cx="69734" cy="122864"/>
          </a:xfrm>
          <a:custGeom>
            <a:avLst/>
            <a:gdLst/>
            <a:ahLst/>
            <a:cxnLst>
              <a:cxn ang="0">
                <a:pos x="225" y="220"/>
              </a:cxn>
              <a:cxn ang="0">
                <a:pos x="199" y="279"/>
              </a:cxn>
              <a:cxn ang="0">
                <a:pos x="106" y="279"/>
              </a:cxn>
              <a:cxn ang="0">
                <a:pos x="106" y="157"/>
              </a:cxn>
              <a:cxn ang="0">
                <a:pos x="161" y="157"/>
              </a:cxn>
              <a:cxn ang="0">
                <a:pos x="174" y="199"/>
              </a:cxn>
              <a:cxn ang="0">
                <a:pos x="187" y="199"/>
              </a:cxn>
              <a:cxn ang="0">
                <a:pos x="187" y="144"/>
              </a:cxn>
              <a:cxn ang="0">
                <a:pos x="187" y="93"/>
              </a:cxn>
              <a:cxn ang="0">
                <a:pos x="174" y="93"/>
              </a:cxn>
              <a:cxn ang="0">
                <a:pos x="161" y="136"/>
              </a:cxn>
              <a:cxn ang="0">
                <a:pos x="106" y="136"/>
              </a:cxn>
              <a:cxn ang="0">
                <a:pos x="106" y="30"/>
              </a:cxn>
              <a:cxn ang="0">
                <a:pos x="195" y="30"/>
              </a:cxn>
              <a:cxn ang="0">
                <a:pos x="212" y="81"/>
              </a:cxn>
              <a:cxn ang="0">
                <a:pos x="225" y="81"/>
              </a:cxn>
              <a:cxn ang="0">
                <a:pos x="225" y="0"/>
              </a:cxn>
              <a:cxn ang="0">
                <a:pos x="0" y="0"/>
              </a:cxn>
              <a:cxn ang="0">
                <a:pos x="0" y="17"/>
              </a:cxn>
              <a:cxn ang="0">
                <a:pos x="43" y="26"/>
              </a:cxn>
              <a:cxn ang="0">
                <a:pos x="43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41" y="220"/>
              </a:cxn>
              <a:cxn ang="0">
                <a:pos x="225" y="220"/>
              </a:cxn>
            </a:cxnLst>
            <a:rect l="0" t="0" r="r" b="b"/>
            <a:pathLst>
              <a:path w="241" h="309">
                <a:moveTo>
                  <a:pt x="225" y="220"/>
                </a:moveTo>
                <a:lnTo>
                  <a:pt x="199" y="279"/>
                </a:lnTo>
                <a:lnTo>
                  <a:pt x="106" y="279"/>
                </a:lnTo>
                <a:lnTo>
                  <a:pt x="106" y="157"/>
                </a:lnTo>
                <a:lnTo>
                  <a:pt x="161" y="157"/>
                </a:lnTo>
                <a:lnTo>
                  <a:pt x="174" y="199"/>
                </a:lnTo>
                <a:lnTo>
                  <a:pt x="187" y="199"/>
                </a:lnTo>
                <a:lnTo>
                  <a:pt x="187" y="144"/>
                </a:lnTo>
                <a:lnTo>
                  <a:pt x="187" y="93"/>
                </a:lnTo>
                <a:lnTo>
                  <a:pt x="174" y="93"/>
                </a:lnTo>
                <a:lnTo>
                  <a:pt x="161" y="136"/>
                </a:lnTo>
                <a:lnTo>
                  <a:pt x="106" y="136"/>
                </a:lnTo>
                <a:lnTo>
                  <a:pt x="106" y="30"/>
                </a:lnTo>
                <a:lnTo>
                  <a:pt x="195" y="30"/>
                </a:lnTo>
                <a:lnTo>
                  <a:pt x="212" y="81"/>
                </a:lnTo>
                <a:lnTo>
                  <a:pt x="225" y="81"/>
                </a:lnTo>
                <a:lnTo>
                  <a:pt x="225" y="0"/>
                </a:lnTo>
                <a:lnTo>
                  <a:pt x="0" y="0"/>
                </a:lnTo>
                <a:lnTo>
                  <a:pt x="0" y="17"/>
                </a:lnTo>
                <a:lnTo>
                  <a:pt x="43" y="26"/>
                </a:lnTo>
                <a:lnTo>
                  <a:pt x="43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41" y="220"/>
                </a:lnTo>
                <a:lnTo>
                  <a:pt x="225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27" name="Freeform 19"/>
          <p:cNvSpPr>
            <a:spLocks noEditPoints="1"/>
          </p:cNvSpPr>
          <p:nvPr/>
        </p:nvSpPr>
        <p:spPr bwMode="auto">
          <a:xfrm>
            <a:off x="8051610" y="300998"/>
            <a:ext cx="180560" cy="303839"/>
          </a:xfrm>
          <a:custGeom>
            <a:avLst/>
            <a:gdLst/>
            <a:ahLst/>
            <a:cxnLst>
              <a:cxn ang="0">
                <a:pos x="317" y="774"/>
              </a:cxn>
              <a:cxn ang="0">
                <a:pos x="587" y="668"/>
              </a:cxn>
              <a:cxn ang="0">
                <a:pos x="630" y="85"/>
              </a:cxn>
              <a:cxn ang="0">
                <a:pos x="317" y="0"/>
              </a:cxn>
              <a:cxn ang="0">
                <a:pos x="160" y="42"/>
              </a:cxn>
              <a:cxn ang="0">
                <a:pos x="0" y="85"/>
              </a:cxn>
              <a:cxn ang="0">
                <a:pos x="42" y="668"/>
              </a:cxn>
              <a:cxn ang="0">
                <a:pos x="160" y="715"/>
              </a:cxn>
              <a:cxn ang="0">
                <a:pos x="317" y="774"/>
              </a:cxn>
              <a:cxn ang="0">
                <a:pos x="160" y="76"/>
              </a:cxn>
              <a:cxn ang="0">
                <a:pos x="160" y="76"/>
              </a:cxn>
              <a:cxn ang="0">
                <a:pos x="224" y="59"/>
              </a:cxn>
              <a:cxn ang="0">
                <a:pos x="160" y="161"/>
              </a:cxn>
              <a:cxn ang="0">
                <a:pos x="105" y="258"/>
              </a:cxn>
              <a:cxn ang="0">
                <a:pos x="105" y="186"/>
              </a:cxn>
              <a:cxn ang="0">
                <a:pos x="101" y="93"/>
              </a:cxn>
              <a:cxn ang="0">
                <a:pos x="160" y="76"/>
              </a:cxn>
              <a:cxn ang="0">
                <a:pos x="76" y="643"/>
              </a:cxn>
              <a:cxn ang="0">
                <a:pos x="76" y="643"/>
              </a:cxn>
              <a:cxn ang="0">
                <a:pos x="55" y="385"/>
              </a:cxn>
              <a:cxn ang="0">
                <a:pos x="114" y="389"/>
              </a:cxn>
              <a:cxn ang="0">
                <a:pos x="160" y="313"/>
              </a:cxn>
              <a:cxn ang="0">
                <a:pos x="228" y="203"/>
              </a:cxn>
              <a:cxn ang="0">
                <a:pos x="224" y="275"/>
              </a:cxn>
              <a:cxn ang="0">
                <a:pos x="228" y="397"/>
              </a:cxn>
              <a:cxn ang="0">
                <a:pos x="317" y="402"/>
              </a:cxn>
              <a:cxn ang="0">
                <a:pos x="317" y="34"/>
              </a:cxn>
              <a:cxn ang="0">
                <a:pos x="596" y="110"/>
              </a:cxn>
              <a:cxn ang="0">
                <a:pos x="575" y="385"/>
              </a:cxn>
              <a:cxn ang="0">
                <a:pos x="494" y="389"/>
              </a:cxn>
              <a:cxn ang="0">
                <a:pos x="507" y="156"/>
              </a:cxn>
              <a:cxn ang="0">
                <a:pos x="410" y="140"/>
              </a:cxn>
              <a:cxn ang="0">
                <a:pos x="406" y="397"/>
              </a:cxn>
              <a:cxn ang="0">
                <a:pos x="317" y="402"/>
              </a:cxn>
              <a:cxn ang="0">
                <a:pos x="317" y="736"/>
              </a:cxn>
              <a:cxn ang="0">
                <a:pos x="160" y="676"/>
              </a:cxn>
              <a:cxn ang="0">
                <a:pos x="76" y="643"/>
              </a:cxn>
            </a:cxnLst>
            <a:rect l="0" t="0" r="r" b="b"/>
            <a:pathLst>
              <a:path w="630" h="774">
                <a:moveTo>
                  <a:pt x="317" y="774"/>
                </a:moveTo>
                <a:lnTo>
                  <a:pt x="587" y="668"/>
                </a:lnTo>
                <a:lnTo>
                  <a:pt x="630" y="85"/>
                </a:lnTo>
                <a:lnTo>
                  <a:pt x="317" y="0"/>
                </a:lnTo>
                <a:lnTo>
                  <a:pt x="160" y="42"/>
                </a:lnTo>
                <a:lnTo>
                  <a:pt x="0" y="85"/>
                </a:lnTo>
                <a:lnTo>
                  <a:pt x="42" y="668"/>
                </a:lnTo>
                <a:lnTo>
                  <a:pt x="160" y="715"/>
                </a:lnTo>
                <a:lnTo>
                  <a:pt x="317" y="774"/>
                </a:lnTo>
                <a:close/>
                <a:moveTo>
                  <a:pt x="160" y="76"/>
                </a:moveTo>
                <a:lnTo>
                  <a:pt x="160" y="76"/>
                </a:lnTo>
                <a:lnTo>
                  <a:pt x="224" y="59"/>
                </a:lnTo>
                <a:lnTo>
                  <a:pt x="160" y="161"/>
                </a:lnTo>
                <a:lnTo>
                  <a:pt x="105" y="258"/>
                </a:lnTo>
                <a:lnTo>
                  <a:pt x="105" y="186"/>
                </a:lnTo>
                <a:lnTo>
                  <a:pt x="101" y="93"/>
                </a:lnTo>
                <a:lnTo>
                  <a:pt x="160" y="76"/>
                </a:lnTo>
                <a:close/>
                <a:moveTo>
                  <a:pt x="76" y="643"/>
                </a:moveTo>
                <a:lnTo>
                  <a:pt x="76" y="643"/>
                </a:lnTo>
                <a:lnTo>
                  <a:pt x="55" y="385"/>
                </a:lnTo>
                <a:lnTo>
                  <a:pt x="114" y="389"/>
                </a:lnTo>
                <a:lnTo>
                  <a:pt x="160" y="313"/>
                </a:lnTo>
                <a:lnTo>
                  <a:pt x="228" y="203"/>
                </a:lnTo>
                <a:lnTo>
                  <a:pt x="224" y="275"/>
                </a:lnTo>
                <a:lnTo>
                  <a:pt x="228" y="397"/>
                </a:lnTo>
                <a:lnTo>
                  <a:pt x="317" y="402"/>
                </a:lnTo>
                <a:lnTo>
                  <a:pt x="317" y="34"/>
                </a:lnTo>
                <a:lnTo>
                  <a:pt x="596" y="110"/>
                </a:lnTo>
                <a:lnTo>
                  <a:pt x="575" y="385"/>
                </a:lnTo>
                <a:lnTo>
                  <a:pt x="494" y="389"/>
                </a:lnTo>
                <a:lnTo>
                  <a:pt x="507" y="156"/>
                </a:lnTo>
                <a:lnTo>
                  <a:pt x="410" y="140"/>
                </a:lnTo>
                <a:lnTo>
                  <a:pt x="406" y="397"/>
                </a:lnTo>
                <a:lnTo>
                  <a:pt x="317" y="402"/>
                </a:lnTo>
                <a:lnTo>
                  <a:pt x="317" y="736"/>
                </a:lnTo>
                <a:lnTo>
                  <a:pt x="160" y="676"/>
                </a:lnTo>
                <a:lnTo>
                  <a:pt x="76" y="643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grpSp>
        <p:nvGrpSpPr>
          <p:cNvPr id="28" name="Группа 27"/>
          <p:cNvGrpSpPr/>
          <p:nvPr/>
        </p:nvGrpSpPr>
        <p:grpSpPr>
          <a:xfrm>
            <a:off x="0" y="548203"/>
            <a:ext cx="7416157" cy="33206"/>
            <a:chOff x="0" y="548203"/>
            <a:chExt cx="9888209" cy="33206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5361108" y="548203"/>
              <a:ext cx="4527101" cy="33206"/>
              <a:chOff x="5361108" y="546724"/>
              <a:chExt cx="4527101" cy="33206"/>
            </a:xfrm>
          </p:grpSpPr>
          <p:grpSp>
            <p:nvGrpSpPr>
              <p:cNvPr id="60" name="Группа 59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8" name="Группа 67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7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  <p:grpSp>
              <p:nvGrpSpPr>
                <p:cNvPr id="69" name="Группа 68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7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</p:grpSp>
          <p:grpSp>
            <p:nvGrpSpPr>
              <p:cNvPr id="61" name="Группа 60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2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6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  <p:grpSp>
              <p:nvGrpSpPr>
                <p:cNvPr id="63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6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</p:grpSp>
        </p:grpSp>
        <p:grpSp>
          <p:nvGrpSpPr>
            <p:cNvPr id="30" name="Группа 29"/>
            <p:cNvGrpSpPr/>
            <p:nvPr/>
          </p:nvGrpSpPr>
          <p:grpSpPr>
            <a:xfrm>
              <a:off x="1048040" y="548203"/>
              <a:ext cx="4527101" cy="33206"/>
              <a:chOff x="5361108" y="546724"/>
              <a:chExt cx="4527101" cy="33206"/>
            </a:xfrm>
          </p:grpSpPr>
          <p:grpSp>
            <p:nvGrpSpPr>
              <p:cNvPr id="46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5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5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  <p:grpSp>
              <p:nvGrpSpPr>
                <p:cNvPr id="5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5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</p:grpSp>
          <p:grpSp>
            <p:nvGrpSpPr>
              <p:cNvPr id="47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8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5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  <p:grpSp>
              <p:nvGrpSpPr>
                <p:cNvPr id="49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5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</p:grpSp>
        </p:grpSp>
        <p:grpSp>
          <p:nvGrpSpPr>
            <p:cNvPr id="31" name="Группа 30"/>
            <p:cNvGrpSpPr/>
            <p:nvPr/>
          </p:nvGrpSpPr>
          <p:grpSpPr>
            <a:xfrm>
              <a:off x="0" y="548203"/>
              <a:ext cx="4527101" cy="33206"/>
              <a:chOff x="5361108" y="546724"/>
              <a:chExt cx="4527101" cy="33206"/>
            </a:xfrm>
          </p:grpSpPr>
          <p:grpSp>
            <p:nvGrpSpPr>
              <p:cNvPr id="32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0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4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  <p:grpSp>
              <p:nvGrpSpPr>
                <p:cNvPr id="41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4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</p:grpSp>
          <p:grpSp>
            <p:nvGrpSpPr>
              <p:cNvPr id="33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3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3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  <p:grpSp>
              <p:nvGrpSpPr>
                <p:cNvPr id="3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  <p:sp>
                <p:nvSpPr>
                  <p:cNvPr id="3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35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986175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08065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0736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04737" y="96254"/>
            <a:ext cx="6710613" cy="80611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005841"/>
            <a:ext cx="7886700" cy="526093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13905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7347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005840"/>
            <a:ext cx="9144000" cy="1645920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269" y="96046"/>
            <a:ext cx="6752081" cy="8176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005841"/>
            <a:ext cx="3886200" cy="51711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005841"/>
            <a:ext cx="3886200" cy="51711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8922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005840"/>
            <a:ext cx="9144000" cy="1645920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1979712" y="96045"/>
            <a:ext cx="7164288" cy="817646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225" y="96047"/>
            <a:ext cx="6716316" cy="8176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005840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29752"/>
            <a:ext cx="3868340" cy="44472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005840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29752"/>
            <a:ext cx="3887391" cy="44472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22625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66530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>
            <a:off x="1979712" y="96045"/>
            <a:ext cx="7164288" cy="817646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350"/>
          </a:p>
        </p:txBody>
      </p:sp>
      <p:pic>
        <p:nvPicPr>
          <p:cNvPr id="3" name="Рисунок 2" descr="line.jpg"/>
          <p:cNvPicPr>
            <a:picLocks noChangeAspect="1"/>
          </p:cNvPicPr>
          <p:nvPr/>
        </p:nvPicPr>
        <p:blipFill rotWithShape="1">
          <a:blip r:embed="rId2" cstate="print"/>
          <a:srcRect l="176" t="10082" b="-3"/>
          <a:stretch/>
        </p:blipFill>
        <p:spPr>
          <a:xfrm rot="10800000">
            <a:off x="-2" y="6790649"/>
            <a:ext cx="9144001" cy="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6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1700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7215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005841"/>
            <a:ext cx="7886700" cy="5171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Номер слайда 5"/>
          <p:cNvSpPr txBox="1">
            <a:spLocks/>
          </p:cNvSpPr>
          <p:nvPr/>
        </p:nvSpPr>
        <p:spPr>
          <a:xfrm>
            <a:off x="8264844" y="6200879"/>
            <a:ext cx="512192" cy="345423"/>
          </a:xfrm>
          <a:prstGeom prst="rect">
            <a:avLst/>
          </a:prstGeom>
        </p:spPr>
        <p:txBody>
          <a:bodyPr vert="horz" lIns="58673" tIns="29336" rIns="58673" bIns="29336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821BB2-611B-492C-B73E-32A514CCECF5}" type="slidenum">
              <a:rPr lang="ru-RU" sz="1013" b="1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sz="788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0" y="97975"/>
            <a:ext cx="9144000" cy="859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350"/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979712" y="96045"/>
            <a:ext cx="7164288" cy="817646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35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551214" y="192428"/>
            <a:ext cx="1538" cy="626298"/>
          </a:xfrm>
          <a:prstGeom prst="line">
            <a:avLst/>
          </a:prstGeom>
          <a:ln>
            <a:solidFill>
              <a:srgbClr val="294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44"/>
          <p:cNvGrpSpPr/>
          <p:nvPr/>
        </p:nvGrpSpPr>
        <p:grpSpPr>
          <a:xfrm>
            <a:off x="237448" y="256608"/>
            <a:ext cx="1080050" cy="497938"/>
            <a:chOff x="338369" y="163286"/>
            <a:chExt cx="1440066" cy="497938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0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6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9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pic>
        <p:nvPicPr>
          <p:cNvPr id="30" name="Рисунок 29" descr="line.jpg"/>
          <p:cNvPicPr>
            <a:picLocks noChangeAspect="1"/>
          </p:cNvPicPr>
          <p:nvPr/>
        </p:nvPicPr>
        <p:blipFill rotWithShape="1">
          <a:blip r:embed="rId13" cstate="print"/>
          <a:srcRect l="176" t="10082" b="-3"/>
          <a:stretch/>
        </p:blipFill>
        <p:spPr>
          <a:xfrm rot="10800000">
            <a:off x="-1" y="6790650"/>
            <a:ext cx="9144001" cy="673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269" y="96047"/>
            <a:ext cx="6752081" cy="81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8160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ru-RU" sz="1725" b="1" kern="1200" spc="-30" dirty="0">
          <a:solidFill>
            <a:srgbClr val="294790"/>
          </a:solidFill>
          <a:latin typeface="Calibri" pitchFamily="34" charset="0"/>
          <a:ea typeface="+mn-ea"/>
          <a:cs typeface="+mn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kazak1943@yandex.ru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gif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pn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416824" cy="792088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СЕМАНТИЧЕСКИЕ ХАРАКТЕРИСТИКИ  ИНФОРМАЦИОННОЙ СРЕДЫ В ОБРАЗОВАНИИ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577974"/>
            <a:ext cx="8429684" cy="2019343"/>
          </a:xfrm>
        </p:spPr>
        <p:txBody>
          <a:bodyPr rtlCol="0">
            <a:noAutofit/>
          </a:bodyPr>
          <a:lstStyle/>
          <a:p>
            <a:pPr marL="0" algn="ctr">
              <a:spcBef>
                <a:spcPts val="0"/>
              </a:spcBef>
              <a:buNone/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КАЗАКЕВИЧ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МИХАЙЛОВИЧ 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Bahnschrift SemiBold" panose="020B0502040204020203" pitchFamily="34" charset="0"/>
              </a:rPr>
              <a:t>доктор </a:t>
            </a:r>
            <a:r>
              <a:rPr lang="ru-RU" sz="2000" b="1" dirty="0">
                <a:latin typeface="Bahnschrift SemiBold" panose="020B0502040204020203" pitchFamily="34" charset="0"/>
              </a:rPr>
              <a:t>педагогических </a:t>
            </a:r>
            <a:r>
              <a:rPr lang="ru-RU" sz="2000" b="1" dirty="0" smtClean="0">
                <a:latin typeface="Bahnschrift SemiBold" panose="020B0502040204020203" pitchFamily="34" charset="0"/>
              </a:rPr>
              <a:t>наук; </a:t>
            </a:r>
            <a:r>
              <a:rPr lang="ru-RU" sz="2000" b="1" dirty="0">
                <a:latin typeface="Bahnschrift SemiBold" panose="020B0502040204020203" pitchFamily="34" charset="0"/>
              </a:rPr>
              <a:t>профессор;</a:t>
            </a:r>
            <a:br>
              <a:rPr lang="ru-RU" sz="2000" b="1" dirty="0">
                <a:latin typeface="Bahnschrift SemiBold" panose="020B0502040204020203" pitchFamily="34" charset="0"/>
              </a:rPr>
            </a:br>
            <a:r>
              <a:rPr lang="ru-RU" sz="2000" b="1" dirty="0">
                <a:latin typeface="Bahnschrift SemiBold" panose="020B0502040204020203" pitchFamily="34" charset="0"/>
              </a:rPr>
              <a:t>действительный  член Международной  академии наук информации, информационных процессов и технологий; </a:t>
            </a:r>
            <a:br>
              <a:rPr lang="ru-RU" sz="2000" b="1" dirty="0">
                <a:latin typeface="Bahnschrift SemiBold" panose="020B0502040204020203" pitchFamily="34" charset="0"/>
              </a:rPr>
            </a:br>
            <a:r>
              <a:rPr lang="ru-RU" sz="2000" b="1" dirty="0">
                <a:latin typeface="Bahnschrift SemiBold" panose="020B0502040204020203" pitchFamily="34" charset="0"/>
              </a:rPr>
              <a:t>ведущий научный сотрудник Института стратегии развития образования РАО </a:t>
            </a:r>
            <a:r>
              <a:rPr lang="en-US" sz="2000" b="1" dirty="0">
                <a:latin typeface="Bahnschrift SemiBold" panose="020B0502040204020203" pitchFamily="34" charset="0"/>
              </a:rPr>
              <a:t>       </a:t>
            </a:r>
            <a:r>
              <a:rPr lang="ru-RU" sz="2000" b="1" dirty="0">
                <a:latin typeface="Bahnschrift SemiBold" panose="020B0502040204020203" pitchFamily="34" charset="0"/>
              </a:rPr>
              <a:t/>
            </a:r>
            <a:br>
              <a:rPr lang="ru-RU" sz="2000" b="1" dirty="0">
                <a:latin typeface="Bahnschrift SemiBold" panose="020B0502040204020203" pitchFamily="34" charset="0"/>
              </a:rPr>
            </a:br>
            <a:r>
              <a:rPr lang="en-US" sz="1800" b="1" dirty="0">
                <a:latin typeface="Bahnschrift SemiBold" panose="020B0502040204020203" pitchFamily="34" charset="0"/>
                <a:hlinkClick r:id="rId2"/>
              </a:rPr>
              <a:t>kazak1943@yandex.ru</a:t>
            </a:r>
            <a:r>
              <a:rPr lang="en-US" sz="1800" b="1" dirty="0">
                <a:latin typeface="Bahnschrift SemiBold" panose="020B0502040204020203" pitchFamily="34" charset="0"/>
              </a:rPr>
              <a:t> </a:t>
            </a:r>
            <a:endParaRPr lang="ru-RU" sz="1800" b="1" dirty="0">
              <a:latin typeface="Bahnschrift SemiBold" panose="020B0502040204020203" pitchFamily="34" charset="0"/>
            </a:endParaRPr>
          </a:p>
        </p:txBody>
      </p:sp>
      <p:pic>
        <p:nvPicPr>
          <p:cNvPr id="33794" name="Picture 2" descr="http://psycentr-algis.ru/upload/medialibrary/f42/f42e7fdb7aff6bd8bf6f42649328f9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2780" y="1071560"/>
            <a:ext cx="5097532" cy="3479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6491064" cy="770077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ДЛЯ ОБУЧЕНИЯ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СОВРЕМЕННОЙ ИНФОРМАЦИОННОЙ СРЕДЕ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941168"/>
            <a:ext cx="8712968" cy="17281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600" b="1" dirty="0"/>
              <a:t>III</a:t>
            </a:r>
            <a:r>
              <a:rPr lang="ru-RU" b="1" dirty="0"/>
              <a:t>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Артеприродная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техносфера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это совокупность несуществующих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естественной природе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искусственно созданных людьми объектов или целенаправленно измененных деятельностью человека природных объектов.</a:t>
            </a:r>
          </a:p>
          <a:p>
            <a:endParaRPr lang="ru-RU" dirty="0"/>
          </a:p>
        </p:txBody>
      </p:sp>
      <p:pic>
        <p:nvPicPr>
          <p:cNvPr id="34818" name="Picture 2" descr="http://kolyan.net/uploads/posts/2009-12/1261404415_13.jpg"/>
          <p:cNvPicPr>
            <a:picLocks noChangeAspect="1" noChangeArrowheads="1"/>
          </p:cNvPicPr>
          <p:nvPr/>
        </p:nvPicPr>
        <p:blipFill>
          <a:blip r:embed="rId2"/>
          <a:srcRect t="1970" r="33008" b="15275"/>
          <a:stretch>
            <a:fillRect/>
          </a:stretch>
        </p:blipFill>
        <p:spPr bwMode="auto">
          <a:xfrm>
            <a:off x="142844" y="1714488"/>
            <a:ext cx="3643338" cy="3000396"/>
          </a:xfrm>
          <a:prstGeom prst="rect">
            <a:avLst/>
          </a:prstGeom>
          <a:noFill/>
        </p:spPr>
      </p:pic>
      <p:pic>
        <p:nvPicPr>
          <p:cNvPr id="34822" name="Picture 6" descr="http://wallpeperistic.com/wp-content/uploads/2016/09/farm-animals-wallpaper-farm-animal-wallpap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432" y="1893192"/>
            <a:ext cx="4572031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552728" cy="642043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ИНФОРМАЦИИ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ОБУЧЕНИЯ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СОВРЕМЕННОЙ ИНФОРМАЦИОННОЙ СРЕДЕ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93096"/>
            <a:ext cx="8892480" cy="237626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это отношения между людьми, отношения между людьми и создаваемыми ими материальными и культурными ценностями, воздействующими на человека</a:t>
            </a:r>
          </a:p>
          <a:p>
            <a:pPr marL="0" indent="0" algn="just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 возникают при непосредственной жизни человека, как социального существа, а также при производстве, создании и перемещении материальных благ.</a:t>
            </a:r>
          </a:p>
          <a:p>
            <a:endParaRPr lang="ru-RU" dirty="0"/>
          </a:p>
        </p:txBody>
      </p:sp>
      <p:pic>
        <p:nvPicPr>
          <p:cNvPr id="22532" name="Picture 4" descr="http://ic.pics.livejournal.com/sunja_edu/25625855/153273/153273_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6912768" cy="2800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48915"/>
            <a:ext cx="6659506" cy="836373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ДЛЯ ОБУЧЕНИЯ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СОВРЕМЕННОЙ ИНФОРМАЦИОННОЙ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СРЕДЕ.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ИММЕРСИВНАЯ СРЕДА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4143380"/>
            <a:ext cx="871296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V</a:t>
            </a:r>
            <a:r>
              <a:rPr lang="ru-RU" dirty="0"/>
              <a:t>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Иммерсивная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среда – это среда погружения и воображения.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Искусственная часть социальной среды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отражающая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её возможности по вовлечению субъекта в систему рассудочных, творческих и эмоциональных отношений, определяемую содержанием среды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Иммерсивная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среда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среда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68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124744"/>
            <a:ext cx="2310011" cy="126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Picture 16" descr="http://cdn3.imgbb.ru/user/54/544176/201409/5386eba7585ab2b0d413255e2dcd43f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1766719" cy="1444720"/>
          </a:xfrm>
          <a:prstGeom prst="rect">
            <a:avLst/>
          </a:prstGeom>
          <a:noFill/>
        </p:spPr>
      </p:pic>
      <p:sp>
        <p:nvSpPr>
          <p:cNvPr id="28690" name="AutoShape 18" descr="http://yakiru.ru/photos/kniga-skazok-dlya-detey-skachat-besplatno-18412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92" name="AutoShape 20" descr="http://yakiru.ru/photos/kniga-skazok-dlya-detey-skachat-besplatno-18412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93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780928"/>
            <a:ext cx="1662406" cy="127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5" name="Picture 23" descr="http://readmas.ru/wp-content/filesall/2015/07/vse_o_teatre_bilety_zhanry_kuda_shodit_readmas.ru_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1196752"/>
            <a:ext cx="1676535" cy="1445289"/>
          </a:xfrm>
          <a:prstGeom prst="rect">
            <a:avLst/>
          </a:prstGeom>
          <a:noFill/>
        </p:spPr>
      </p:pic>
      <p:pic>
        <p:nvPicPr>
          <p:cNvPr id="28696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2636912"/>
            <a:ext cx="1628017" cy="143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2" name="Picture 30" descr="http://lubell.kz/uploads/posts/2014-07/1404907194_slid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2780928"/>
            <a:ext cx="1785970" cy="141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786" y="151345"/>
            <a:ext cx="6554646" cy="105273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ДЛЯ ОБУЧЕНИЯ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СОВРЕМЕННОЙ ИНФОРМАЦИОННОЙ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СРЕДЕ.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СРЕДА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752528"/>
            <a:ext cx="8640960" cy="187220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 или виртуальная реальность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Джарону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Ланье) – это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искусственно создаваемый иллюзорный мир, в который погружается и с которым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 взаимодействует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Создается этот мир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имитационной системой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ТРЕНАЖЕРЫ СОЗДАЮТ ВИРТУАЛЬНУЮ РЕАЛЬНОСТЬ. </a:t>
            </a:r>
          </a:p>
          <a:p>
            <a:endParaRPr lang="ru-RU" sz="1800" dirty="0"/>
          </a:p>
        </p:txBody>
      </p:sp>
      <p:pic>
        <p:nvPicPr>
          <p:cNvPr id="29698" name="Picture 2" descr="Картинки по запросу иммерсивная среда это карти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786" y="1328126"/>
            <a:ext cx="4913681" cy="33003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7056784" cy="622422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ДЛЯ ОБУЧЕНИЯ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СОВРЕМЕННОЙ ИНФОРМАЦИОННОЙ СРЕДЕ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48" y="5214950"/>
            <a:ext cx="76071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VII</a:t>
            </a:r>
            <a:r>
              <a:rPr lang="ru-RU" sz="2800" b="1" dirty="0"/>
              <a:t>. Готовые информационные ресурсы. </a:t>
            </a:r>
            <a:r>
              <a:rPr lang="ru-RU" sz="2400" dirty="0"/>
              <a:t>Тематически </a:t>
            </a:r>
            <a:r>
              <a:rPr lang="ru-RU" sz="2400" dirty="0" err="1" smtClean="0"/>
              <a:t>рубрицированная</a:t>
            </a:r>
            <a:r>
              <a:rPr lang="ru-RU" sz="2400" dirty="0" smtClean="0"/>
              <a:t> и семантически концентрированная </a:t>
            </a:r>
            <a:r>
              <a:rPr lang="ru-RU" sz="2400" dirty="0"/>
              <a:t>информация, представленная в различных видах и формах.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534" y="1351142"/>
            <a:ext cx="5076825" cy="37814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1638" y="123099"/>
            <a:ext cx="6096836" cy="63408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МАТЕРИАЛЬНЫЕ НОСИТЕЛИ ИНФОРМАЦИИ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СОВРЕМЕННОЙ ИНФОРМАЦИОННОЙ СРЕДЕ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1520" y="2060848"/>
            <a:ext cx="25089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Материальный объект 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053570" y="1988840"/>
            <a:ext cx="25202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Модель (макет)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77296" y="2060848"/>
            <a:ext cx="21602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Образное изображение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80525" y="4032066"/>
            <a:ext cx="13799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Чертёж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91880" y="3645024"/>
            <a:ext cx="23818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Условный знак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43768" y="4005064"/>
            <a:ext cx="12595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Символ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9592" y="6093296"/>
            <a:ext cx="124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Сигнал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96137" y="5714548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/>
              <a:t>Вербальные </a:t>
            </a:r>
            <a:r>
              <a:rPr lang="ru-RU" sz="1800" u="sng" dirty="0"/>
              <a:t>и невербальные </a:t>
            </a:r>
            <a:r>
              <a:rPr lang="ru-RU" sz="2000" u="sng" dirty="0"/>
              <a:t>конструкции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43174" y="6211669"/>
            <a:ext cx="1711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Письменная и устная речь</a:t>
            </a:r>
          </a:p>
        </p:txBody>
      </p:sp>
      <p:pic>
        <p:nvPicPr>
          <p:cNvPr id="25602" name="Picture 2" descr="http://www.oborudunion.ru/l2484649/images/photocat/1000x1000/999619910.jpg"/>
          <p:cNvPicPr>
            <a:picLocks noChangeAspect="1" noChangeArrowheads="1"/>
          </p:cNvPicPr>
          <p:nvPr/>
        </p:nvPicPr>
        <p:blipFill>
          <a:blip r:embed="rId2" cstate="print"/>
          <a:srcRect t="3978" r="1375" b="4517"/>
          <a:stretch>
            <a:fillRect/>
          </a:stretch>
        </p:blipFill>
        <p:spPr bwMode="auto">
          <a:xfrm>
            <a:off x="611560" y="1052736"/>
            <a:ext cx="1937954" cy="1057489"/>
          </a:xfrm>
          <a:prstGeom prst="rect">
            <a:avLst/>
          </a:prstGeom>
          <a:noFill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908720"/>
            <a:ext cx="2402609" cy="110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http://ic.pics.livejournal.com/kamaz/45416147/138392/138392_original.jpg"/>
          <p:cNvPicPr>
            <a:picLocks noChangeAspect="1" noChangeArrowheads="1"/>
          </p:cNvPicPr>
          <p:nvPr/>
        </p:nvPicPr>
        <p:blipFill>
          <a:blip r:embed="rId4" cstate="print"/>
          <a:srcRect l="8615" t="13211" r="5232" b="7520"/>
          <a:stretch>
            <a:fillRect/>
          </a:stretch>
        </p:blipFill>
        <p:spPr bwMode="auto">
          <a:xfrm>
            <a:off x="6084168" y="908720"/>
            <a:ext cx="2160240" cy="1179933"/>
          </a:xfrm>
          <a:prstGeom prst="rect">
            <a:avLst/>
          </a:prstGeom>
          <a:noFill/>
        </p:spPr>
      </p:pic>
      <p:pic>
        <p:nvPicPr>
          <p:cNvPr id="25607" name="Picture 7" descr="http://foto-transporta.ru/main.php/c/add/c/add/main.php?g2_view=core.DownloadItem&amp;g2_itemId=12546&amp;g2_serialNumber=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30" y="3027597"/>
            <a:ext cx="3018756" cy="1185365"/>
          </a:xfrm>
          <a:prstGeom prst="rect">
            <a:avLst/>
          </a:prstGeom>
          <a:noFill/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2708920"/>
            <a:ext cx="1512168" cy="81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10" descr="http://lomovoz.ru/Content/Images/uploaded/images/%D0%9A%D0%B0%D0%BC%D0%B0%D0%B7/%D0%9A%D0%B0%D0%BC%D0%B0%D0%B7_%D0%9A%D0%B0%D1%80%D1%82%D0%B8%D0%BD%D0%BA%D0%B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67180" y="2860909"/>
            <a:ext cx="1536170" cy="1152128"/>
          </a:xfrm>
          <a:prstGeom prst="rect">
            <a:avLst/>
          </a:prstGeom>
          <a:noFill/>
        </p:spPr>
      </p:pic>
      <p:pic>
        <p:nvPicPr>
          <p:cNvPr id="25612" name="Picture 12" descr="https://t3.ftcdn.net/jpg/00/88/57/32/160_F_88573232_HSuSMvQLYij9IbVRBIHyx4ZGSwo7sVAz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4509120"/>
            <a:ext cx="1524000" cy="1524001"/>
          </a:xfrm>
          <a:prstGeom prst="rect">
            <a:avLst/>
          </a:prstGeom>
          <a:noFill/>
        </p:spPr>
      </p:pic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14612" y="4500570"/>
            <a:ext cx="1460409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9124" y="4500570"/>
            <a:ext cx="1643644" cy="115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644008" y="6211669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Мимика, пантомимика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76256" y="6211669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Высота, тембр и сила звука</a:t>
            </a:r>
          </a:p>
        </p:txBody>
      </p:sp>
      <p:pic>
        <p:nvPicPr>
          <p:cNvPr id="2053" name="Picture 5" descr="Похожее изображение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10271" y="4500571"/>
            <a:ext cx="1362125" cy="1220276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78149" y="4509120"/>
            <a:ext cx="1259582" cy="113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4231" y="280069"/>
            <a:ext cx="6480720" cy="580926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 СОВРЕМЕННОЙ ИНФОРМАЦИОННОЙ СРЕДЫ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5157192"/>
            <a:ext cx="8208912" cy="14865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Быстрое увеличение количества информации и ее видов в информационной среде.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СЛЕДСТВИЕ: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субъективной энтропии в отдельных составляющих информационной среды.</a:t>
            </a:r>
          </a:p>
          <a:p>
            <a:endParaRPr lang="ru-RU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10524" t="6411" r="10547" b="8647"/>
          <a:stretch>
            <a:fillRect/>
          </a:stretch>
        </p:blipFill>
        <p:spPr bwMode="auto">
          <a:xfrm>
            <a:off x="198180" y="1331478"/>
            <a:ext cx="4699910" cy="3465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 descr="http://www.picshare.ru/uploads/160405/nQ9oVvdS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4591" y="1409705"/>
            <a:ext cx="3851886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9669"/>
            <a:ext cx="6419056" cy="562074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 СОВРЕМЕННОЙ ИНФОРМАЦИОННОЙ СРЕДЫ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013176"/>
            <a:ext cx="8496944" cy="1440160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Перманентное обновление, дополнение и изменение содержания, смыслов  и форм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информации.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 понятие «ТЕХНОЛОГИЯ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образовании, и куда пропала «МЕТОДИКА» ?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4" name="Picture 2" descr="http://nfo-mir.com/media/k2/items/cache/dabc434549d80d8d09e61e03ac4a4c32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987209"/>
            <a:ext cx="5264585" cy="3790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20211"/>
            <a:ext cx="6192688" cy="576064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 СОВРЕМЕННОЙ ИНФОРМАЦИОННОЙ СРЕДЫ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0142" y="4653136"/>
            <a:ext cx="8528429" cy="1933731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Количественная перегрузка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сведениями потребителей информации .</a:t>
            </a:r>
          </a:p>
          <a:p>
            <a:pPr marL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Объём восприятия и запоминания информации человеком ограничен сенсорными возможностями органов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свойствами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 и памяти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>
              <a:buNone/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 не может обрабатывать больше информации, чем позволяет его входные каналы, оперативная и долговременная память.</a:t>
            </a:r>
          </a:p>
        </p:txBody>
      </p:sp>
      <p:pic>
        <p:nvPicPr>
          <p:cNvPr id="2052" name="Picture 4" descr="https://www.stihi.ru/pics/2016/12/29/78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08720"/>
            <a:ext cx="5526827" cy="365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339009"/>
            <a:ext cx="5472608" cy="58092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 СОВРЕМЕННОЙ ИНФОРМАЦИОННОЙ СРЕДЫ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302" y="4440385"/>
            <a:ext cx="8210146" cy="1954476"/>
          </a:xfrm>
        </p:spPr>
        <p:txBody>
          <a:bodyPr>
            <a:noAutofit/>
          </a:bodyPr>
          <a:lstStyle/>
          <a:p>
            <a:pPr marL="0" lvl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СКОРОСТИ ПЕРЕДАЧИ И ПРЕДЪЯВЛЕНИЯ ИНФОРМАЦИИ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следствие – это использование более ёмких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знаковых и образных носителей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для увеличения скорости одноактной передачи информации, например, использование языка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 и символов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algn="ctr"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ВЕРБАЛЬНЫХ СРЕДСТВ ПОДАЧИ ИНФОРМАЦИИ  К ГРАФИЧЕСКИМ, ПОДОБНО ИНЖЕНЕРИИ</a:t>
            </a:r>
          </a:p>
          <a:p>
            <a:pPr marL="0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7" name="Picture 5" descr="http://cdn58.printdirect.ru/cache/product/50/79/3792483/crop/all/175z175_front_763_0_0_0_cd7830d6c4a619b0a3f283b77625c86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2924944"/>
            <a:ext cx="1268785" cy="1268785"/>
          </a:xfrm>
          <a:prstGeom prst="rect">
            <a:avLst/>
          </a:prstGeom>
          <a:noFill/>
        </p:spPr>
      </p:pic>
      <p:pic>
        <p:nvPicPr>
          <p:cNvPr id="38919" name="Picture 7" descr="http://www.playcast.ru/uploads/2014/09/19/9889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197411"/>
            <a:ext cx="1149832" cy="1237965"/>
          </a:xfrm>
          <a:prstGeom prst="rect">
            <a:avLst/>
          </a:prstGeom>
          <a:noFill/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171551"/>
            <a:ext cx="4243695" cy="319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6480720" cy="85496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ИНФОРМАЦИЯ – ЭТО . . . </a:t>
            </a:r>
            <a:endParaRPr lang="ru-RU" sz="2800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129" y="1700808"/>
            <a:ext cx="8383789" cy="362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6048672" cy="652934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 СОВРЕМЕННОЙ ИНФОРМАЦИОННОЙ СРЕДЫ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4797152"/>
            <a:ext cx="7848872" cy="1800200"/>
          </a:xfrm>
        </p:spPr>
        <p:txBody>
          <a:bodyPr>
            <a:normAutofit fontScale="85000" lnSpcReduction="20000"/>
          </a:bodyPr>
          <a:lstStyle/>
          <a:p>
            <a:pPr marL="0" algn="just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Многокадровость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многоканальность предъявления информации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следствие увеличение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роста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 и скорости подачи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информации, размывание системности предъявления и усвоения информации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buNone/>
            </a:pPr>
            <a:r>
              <a:rPr lang="ru-RU" b="1" dirty="0" smtClean="0">
                <a:solidFill>
                  <a:srgbClr val="2AAC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ВОЗМОЖНОСТИ ЧЕЛОВЕКА ПРАКТИЧЕСКИ НЕ ИЗМЕНИЛИСЬ</a:t>
            </a:r>
            <a:endParaRPr lang="ru-RU" b="1" dirty="0">
              <a:solidFill>
                <a:srgbClr val="2AAC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980728"/>
            <a:ext cx="467590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639"/>
            <a:ext cx="6192688" cy="652934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 СОВРЕМЕННОЙ ИНФОРМАЦИОННОЙ СРЕДЫ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864298"/>
            <a:ext cx="8496944" cy="1872208"/>
          </a:xfrm>
        </p:spPr>
        <p:txBody>
          <a:bodyPr>
            <a:normAutofit lnSpcReduction="10000"/>
          </a:bodyPr>
          <a:lstStyle/>
          <a:p>
            <a:pPr marL="0" lvl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Фрагментарность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мозаичность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предъявления и восприятия информации. Дробление информации на небольшие порции, что ведет к сокращению времени на одноактную передачу или усвоение информации. </a:t>
            </a:r>
          </a:p>
          <a:p>
            <a:pPr marL="0" lvl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Реклама в ходе демонстрации фильма – пример дробления информации и разрушения целостности восприятия всего сюжета. </a:t>
            </a:r>
          </a:p>
        </p:txBody>
      </p:sp>
      <p:pic>
        <p:nvPicPr>
          <p:cNvPr id="7" name="Picture 6" descr="http://cdatmgd.com/images/cda.hizmetlerimiz.jpg"/>
          <p:cNvPicPr>
            <a:picLocks noChangeAspect="1" noChangeArrowheads="1"/>
          </p:cNvPicPr>
          <p:nvPr/>
        </p:nvPicPr>
        <p:blipFill>
          <a:blip r:embed="rId2" cstate="print"/>
          <a:srcRect t="3603" r="14070"/>
          <a:stretch>
            <a:fillRect/>
          </a:stretch>
        </p:blipFill>
        <p:spPr bwMode="auto">
          <a:xfrm>
            <a:off x="719572" y="1052229"/>
            <a:ext cx="7704856" cy="3601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9996"/>
            <a:ext cx="5904656" cy="56207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 СОВРЕМЕННОЙ ИНФОРМАЦИОННОЙ СРЕДЫ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74515" y="4077072"/>
            <a:ext cx="3069485" cy="2448272"/>
          </a:xfrm>
        </p:spPr>
        <p:txBody>
          <a:bodyPr>
            <a:normAutofit lnSpcReduction="10000"/>
          </a:bodyPr>
          <a:lstStyle/>
          <a:p>
            <a:pPr marL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Штампы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формах и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содержании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Стереотипизация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сюжетов, установок, формирование образцов представления и передачи информации в социуме при общении.</a:t>
            </a:r>
          </a:p>
        </p:txBody>
      </p:sp>
      <p:pic>
        <p:nvPicPr>
          <p:cNvPr id="30722" name="Picture 2" descr="https://st2.depositphotos.com/4074497/7808/v/950/depositphotos_78083150-stock-illustration-human-hand-collection-different-ha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0" y="1428737"/>
            <a:ext cx="2571767" cy="2571768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3715" y="928669"/>
            <a:ext cx="6118230" cy="559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2265" y="285906"/>
            <a:ext cx="5904656" cy="490066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 СОВРЕМЕННОЙ ИНФОРМАЦИОННОЙ СРЕДЫ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182" y="4437112"/>
            <a:ext cx="8496944" cy="2160239"/>
          </a:xfrm>
        </p:spPr>
        <p:txBody>
          <a:bodyPr>
            <a:normAutofit/>
          </a:bodyPr>
          <a:lstStyle/>
          <a:p>
            <a:pPr marL="0" lvl="0" indent="0" algn="just">
              <a:spcBef>
                <a:spcPts val="0"/>
              </a:spcBef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и применение готовых информационных конструкций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ускорения создания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обработки и передачи информации.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готовые текстовые заготовки, например, резюме;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SMS-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сообщения, готовые тексты деловых писем,  готовые графические формы при конструировании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готовые текстовые фрагменты при создании новых текстов (плагиат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или конструкций (САПР).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2" name="Picture 2" descr="http://static8.depositphotos.com/1003860/886/i/950/depositphotos_8861841-Short-Message-Service-SMS-Mobile-internet-on-cell-phone-co.jpg"/>
          <p:cNvPicPr>
            <a:picLocks noChangeAspect="1" noChangeArrowheads="1"/>
          </p:cNvPicPr>
          <p:nvPr/>
        </p:nvPicPr>
        <p:blipFill>
          <a:blip r:embed="rId2" cstate="print"/>
          <a:srcRect l="9195" t="22994" r="9195" b="20957"/>
          <a:stretch>
            <a:fillRect/>
          </a:stretch>
        </p:blipFill>
        <p:spPr bwMode="auto">
          <a:xfrm>
            <a:off x="2123727" y="1340768"/>
            <a:ext cx="5049853" cy="27738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197" y="126956"/>
            <a:ext cx="6264696" cy="85303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 СОВРЕМЕННОЙ ИНФОРМАЦИОННОЙ СРЕДЫ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5733256"/>
            <a:ext cx="9036496" cy="1124744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от вербальной формы представления информации к образной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от них –  к условно-графической и символьной, как более информационно лаконичным формам.</a:t>
            </a:r>
          </a:p>
          <a:p>
            <a:pPr algn="just"/>
            <a:endParaRPr lang="ru-RU" dirty="0"/>
          </a:p>
        </p:txBody>
      </p:sp>
      <p:pic>
        <p:nvPicPr>
          <p:cNvPr id="36866" name="Picture 2" descr="https://tehnemt.ru/uploads/images/o/t/r/otrivok_iz_romana_l_n_tolstogo_vojna_i_mir_na_krau_dorogi_stojal_du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7600" y="1268760"/>
            <a:ext cx="3493293" cy="3967384"/>
          </a:xfrm>
          <a:prstGeom prst="rect">
            <a:avLst/>
          </a:prstGeom>
          <a:noFill/>
        </p:spPr>
      </p:pic>
      <p:pic>
        <p:nvPicPr>
          <p:cNvPr id="36868" name="Picture 4" descr="http://www.mediaarhiv.org/uploads/posts/2011-08/1314810192_voyna-i-m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019" y="2777456"/>
            <a:ext cx="1995438" cy="2799234"/>
          </a:xfrm>
          <a:prstGeom prst="rect">
            <a:avLst/>
          </a:prstGeom>
          <a:noFill/>
        </p:spPr>
      </p:pic>
      <p:pic>
        <p:nvPicPr>
          <p:cNvPr id="36870" name="Picture 6" descr="http://bookprose.ru/pictures/10088377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160" y="736712"/>
            <a:ext cx="1944216" cy="194421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8FA48F-9564-4DA0-90B0-EB0045D2985A}"/>
              </a:ext>
            </a:extLst>
          </p:cNvPr>
          <p:cNvSpPr txBox="1"/>
          <p:nvPr/>
        </p:nvSpPr>
        <p:spPr>
          <a:xfrm>
            <a:off x="2665457" y="1484784"/>
            <a:ext cx="1258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 Black" panose="020B0A04020102020204" pitchFamily="34" charset="0"/>
              </a:rPr>
              <a:t>ТЕКСТ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FDBA55E-2C00-47BF-BCFA-56D3BA175115}"/>
              </a:ext>
            </a:extLst>
          </p:cNvPr>
          <p:cNvSpPr txBox="1"/>
          <p:nvPr/>
        </p:nvSpPr>
        <p:spPr>
          <a:xfrm>
            <a:off x="2771800" y="350100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 Black" panose="020B0A04020102020204" pitchFamily="34" charset="0"/>
              </a:rPr>
              <a:t>ФИЛЬМ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2C8C53-CEDD-4208-A7F8-B33D06EF371A}"/>
              </a:ext>
            </a:extLst>
          </p:cNvPr>
          <p:cNvSpPr txBox="1"/>
          <p:nvPr/>
        </p:nvSpPr>
        <p:spPr>
          <a:xfrm>
            <a:off x="6228184" y="5328988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 Black" panose="020B0A04020102020204" pitchFamily="34" charset="0"/>
              </a:rPr>
              <a:t>КОМИКС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58217"/>
            <a:ext cx="6156176" cy="58092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 СОВРЕМЕННОЙ ИНФОРМАЦИОННОЙ СРЕДЫ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804" y="4384892"/>
            <a:ext cx="8420472" cy="1198712"/>
          </a:xfrm>
        </p:spPr>
        <p:txBody>
          <a:bodyPr>
            <a:normAutofit fontScale="55000" lnSpcReduction="20000"/>
          </a:bodyPr>
          <a:lstStyle/>
          <a:p>
            <a:pPr lvl="0" algn="just">
              <a:buNone/>
            </a:pPr>
            <a:r>
              <a:rPr lang="ru-RU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статических образно-текстовых форм </a:t>
            </a:r>
            <a:r>
              <a:rPr lang="ru-RU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информации на </a:t>
            </a:r>
            <a:r>
              <a:rPr lang="ru-RU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динамические: </a:t>
            </a:r>
            <a:r>
              <a:rPr lang="ru-RU" sz="4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(бегущая строка, видеоролики вместо статических текстов и фото).</a:t>
            </a:r>
          </a:p>
          <a:p>
            <a:pPr lvl="0" algn="just">
              <a:buNone/>
            </a:pPr>
            <a:r>
              <a:rPr lang="ru-RU" sz="4100" b="1" dirty="0" smtClean="0">
                <a:solidFill>
                  <a:srgbClr val="F170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4100" b="1" dirty="0">
                <a:solidFill>
                  <a:srgbClr val="F170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внимания </a:t>
            </a:r>
            <a:r>
              <a:rPr lang="ru-RU" sz="4100" b="1" dirty="0" smtClean="0">
                <a:solidFill>
                  <a:srgbClr val="F170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респондента и </a:t>
            </a:r>
            <a:r>
              <a:rPr lang="ru-RU" sz="4100" b="1" dirty="0">
                <a:solidFill>
                  <a:srgbClr val="F170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им.</a:t>
            </a:r>
            <a:endParaRPr lang="ru-RU" sz="4100" dirty="0">
              <a:solidFill>
                <a:srgbClr val="F170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dirty="0"/>
          </a:p>
        </p:txBody>
      </p:sp>
      <p:pic>
        <p:nvPicPr>
          <p:cNvPr id="37890" name="Picture 2" descr="http://ledmig.catalog2b.ru/uimages/product/000/008/038-svetodiodnoe-tablo-beguschaya-stroka-reklama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8665" y="1024709"/>
            <a:ext cx="4032448" cy="3024336"/>
          </a:xfrm>
          <a:prstGeom prst="rect">
            <a:avLst/>
          </a:prstGeom>
          <a:noFill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772" y="1024709"/>
            <a:ext cx="4032448" cy="318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3772" y="5877272"/>
            <a:ext cx="8314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СЛЕДСТВИЕ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b="1" i="1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неустойчивость внимания обучающихся при работе со знаковыми системами представления информации (эффект зрения лягушки при восприятии зрительной информации)</a:t>
            </a:r>
            <a:endParaRPr lang="ru-RU" sz="1800" b="1" i="1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624736" cy="58092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 СОВРЕМЕННОЙ ИНФОРМАЦИОННОЙ СРЕДЫ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5984" y="4932544"/>
            <a:ext cx="8708504" cy="1879618"/>
          </a:xfrm>
        </p:spPr>
        <p:txBody>
          <a:bodyPr>
            <a:normAutofit fontScale="85000" lnSpcReduction="20000"/>
          </a:bodyPr>
          <a:lstStyle/>
          <a:p>
            <a:pPr marL="0" lvl="0" algn="just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ЗАМЕТНОЕ СОКРАЩЕНИЕ АКТИВНОГО СЛОВАРЯ ОБУЧАЮЩИХСЯ 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внутренней информационной  сферы при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вербальной передаче информации и восприятии информации.  Очень ограниченное число используемых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 лексических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единиц, сленг, часто используемые в речи стандартные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обороты («блин», «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wow –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вау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 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Элочки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-людоедки: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знаменито, мрак, жуть,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парниша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таксо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учите меня жить.</a:t>
            </a:r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18413" t="-506" r="11825" b="6602"/>
          <a:stretch/>
        </p:blipFill>
        <p:spPr bwMode="auto">
          <a:xfrm>
            <a:off x="4860032" y="939426"/>
            <a:ext cx="3960440" cy="399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8565B8-8C9C-431D-B28A-EBE16F09BA2C}"/>
              </a:ext>
            </a:extLst>
          </p:cNvPr>
          <p:cNvSpPr txBox="1"/>
          <p:nvPr/>
        </p:nvSpPr>
        <p:spPr>
          <a:xfrm>
            <a:off x="-1620688" y="2968640"/>
            <a:ext cx="14973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r>
              <a:rPr lang="ru-RU" sz="2000" dirty="0"/>
              <a:t> </a:t>
            </a:r>
          </a:p>
        </p:txBody>
      </p:sp>
      <p:pic>
        <p:nvPicPr>
          <p:cNvPr id="7" name="Picture 2" descr="http://i1.ytimg.com/vi/FyE5sa_vNjk/maxres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-1659" b="1"/>
          <a:stretch/>
        </p:blipFill>
        <p:spPr bwMode="auto">
          <a:xfrm>
            <a:off x="75871" y="1071603"/>
            <a:ext cx="4659341" cy="372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57182"/>
            <a:ext cx="6480720" cy="652934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 СОВРЕМЕННОЙ ИНФОРМАЦИОННОЙ СРЕДЫ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22463" y="4581128"/>
            <a:ext cx="7560840" cy="2016224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СОКРАЩЕНИЙ ОБЪЕМА ПАССИВНОГО СЛОВАРЯ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процессов. Как следствие – не понимание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обучающимися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смысла получаемой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 информации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Пассивный словарь (лексикон) – это виды и количество слов, значение которых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понимает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использует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повседневной практике общения. </a:t>
            </a:r>
          </a:p>
          <a:p>
            <a:pPr lvl="0"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48130" name="Picture 2" descr="http://www.topos-seo.ru/images/stories/94-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24744"/>
            <a:ext cx="4126329" cy="3312368"/>
          </a:xfrm>
          <a:prstGeom prst="rect">
            <a:avLst/>
          </a:prstGeom>
          <a:noFill/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4139027" cy="322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88538"/>
            <a:ext cx="5791420" cy="65908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 СОВРЕМЕННОЙ ИНФОРМАЦИОННОЙ СРЕДЫ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916832"/>
            <a:ext cx="8363272" cy="2786082"/>
          </a:xfrm>
        </p:spPr>
        <p:txBody>
          <a:bodyPr>
            <a:normAutofit fontScale="92500"/>
          </a:bodyPr>
          <a:lstStyle/>
          <a:p>
            <a:pPr marL="0" algn="just">
              <a:buNone/>
            </a:pPr>
            <a:r>
              <a:rPr lang="ru-RU" dirty="0"/>
              <a:t>      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Книге Чисел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поясняется, что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Эйн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Айор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есть единый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самосущий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Логос, тогда как его «Глубина»,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Битос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гностиков, называемый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Пропатором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является лишь периодически. Последний есть Брама, дифференцированный от Брамана или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Парабрамана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– Глубина, Источник Света или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Пропатор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есть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Непроявленный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Логос или же абстрактная Идея, а не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Эйн-Соф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лучи которого пользуются Адамом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Кадмоном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муже-женственным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или Проявленным Логосом, объективной Вселенной, как Колесницей для проявления.</a:t>
            </a:r>
          </a:p>
          <a:p>
            <a:pPr marL="0" algn="r">
              <a:buNone/>
            </a:pPr>
            <a:r>
              <a:rPr lang="ru-RU" b="1" dirty="0"/>
              <a:t>Е. </a:t>
            </a:r>
            <a:r>
              <a:rPr lang="ru-RU" b="1" dirty="0" err="1"/>
              <a:t>Блавтская</a:t>
            </a:r>
            <a:r>
              <a:rPr lang="ru-RU" b="1" dirty="0"/>
              <a:t>. «Тайная Доктрина»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812" y="847622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Сокращений объема пассивного словаря:</a:t>
            </a:r>
          </a:p>
          <a:p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чём</a:t>
            </a: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НИЖЕ В ТЕКСТЕ 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ИДЁТ РЕЧЬ</a:t>
            </a:r>
            <a:r>
              <a:rPr lang="ru-RU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4572008"/>
            <a:ext cx="842968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ВЫВОД ОБ ОБРАЗОВАННОСТИ </a:t>
            </a:r>
            <a:r>
              <a:rPr lang="ru-RU" sz="2000" b="1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ПРИСУТСТВУЮЩИХ В </a:t>
            </a:r>
            <a:r>
              <a:rPr lang="ru-RU" sz="2000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СФЕРЕ РУССКОГО ЯЗЫКА</a:t>
            </a: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: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ПРИСУТСТВУЮЩИЕ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ТАК НАЗЫВАЕМЫХ МЕТАПРЕДМЕТНЫХ РЕЗУЛЬТАТОВ ЧТЕНИЯ И ПОНИМАНИЯ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 ТЕСТА НАРУССКОМ ЯЗЫКЕ 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ФГОС НАЧАЛЬНОЙ ШКОЛЫ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ОСМЫСЛЕННОМУ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ЧТЕНИЮ. 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374817"/>
            <a:ext cx="6710613" cy="80611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НЕДОСТАТОЧНОГО ПАССИВНОГО СЛОВАРНОГО ЗАПАСА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132857"/>
            <a:ext cx="8686800" cy="3096344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Бочка – это …; Кадка – это …; Кадь – это …;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Шайка – это …; Ушат – это …; Бадья – это …;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Ведро – это …; Лохань – это …; Корыто – это …;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Подойник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– это …;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Ступа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– это …;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Шумовка – это ….; Мутовка – это ….;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Подклет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– это …;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Сенцы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– это …; </a:t>
            </a:r>
          </a:p>
        </p:txBody>
      </p:sp>
    </p:spTree>
    <p:extLst>
      <p:ext uri="{BB962C8B-B14F-4D97-AF65-F5344CB8AC3E}">
        <p14:creationId xmlns:p14="http://schemas.microsoft.com/office/powerpoint/2010/main" val="3268291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ИНФОРМАЦИИ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737164"/>
            <a:ext cx="7831782" cy="269105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определённая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содержания и количества сведений об окружающем мире,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всевозможных протекающих в нем процессах, которые,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представленные в материальной форме,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восприняты, преобразованы, переданы или сохранены человеком,  живыми организмами,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электронными машинами и другими информационными системам.</a:t>
            </a: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877365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04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/>
              <a:t>ИЗМЕНЕНИЕ СОСТАВА И СМЫСЛОВ СЛОВ В СОВРЕМЕННОМ ВЕРБАЛЬНОМ ОБЩЕНИИ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00" y="1221251"/>
            <a:ext cx="1152128" cy="196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https://www.mosfilm.ru/upload/iblock/9b5/9b5073524ce657b0362aa660d4fb4c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2" r="12670"/>
          <a:stretch/>
        </p:blipFill>
        <p:spPr bwMode="auto">
          <a:xfrm>
            <a:off x="1486377" y="1297596"/>
            <a:ext cx="1093874" cy="195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1" y="959042"/>
            <a:ext cx="8640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ЗИПУН,         АРМЯК,          ТУЛУП,        ДОХА,         САЛОП,         СЮРТУК,          ФРАК</a:t>
            </a:r>
          </a:p>
        </p:txBody>
      </p:sp>
      <p:pic>
        <p:nvPicPr>
          <p:cNvPr id="1033" name="Picture 9" descr="https://storage.azh.kz/archive/56ba/c7/cd/9e4fd9/69/11/8b4/9a2/photos/809742339.jpeg/fu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1" r="14258"/>
          <a:stretch/>
        </p:blipFill>
        <p:spPr bwMode="auto">
          <a:xfrm>
            <a:off x="2695067" y="1270137"/>
            <a:ext cx="1103971" cy="19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4.404content.com/resize/730x-/2/B3/D2/649573470690608250/fullsiz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297" y="1308763"/>
            <a:ext cx="936720" cy="188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vneshnii-oblik.ru/assets/images/7/img63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76" y="1323426"/>
            <a:ext cx="11430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s://cdn.lookastic.ru/%D1%82%D0%B5%D0%BC%D0%BD%D0%BE-%D1%81%D0%B5%D1%80%D0%BE%D0%B5-%D0%B4%D0%BB%D0%B8%D0%BD%D0%BD%D0%BE%D0%B5-%D0%BF%D0%B0%D0%BB%D1%8C%D1%82%D0%BE-%D0%B2-%D0%BA%D0%BB%D0%B5%D1%82%D0%BA%D1%83/jack-jones-original-66986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89" y="3985319"/>
            <a:ext cx="1172670" cy="169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s://cache3.youla.io/files/images/280_300/5b/15/5b152834b5fc2dc9e45a17c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4" t="-3163" r="17583"/>
          <a:stretch/>
        </p:blipFill>
        <p:spPr bwMode="auto">
          <a:xfrm>
            <a:off x="4762253" y="3903833"/>
            <a:ext cx="1027239" cy="177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ttps://img.shopliga.ru/2081003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377" y="4069820"/>
            <a:ext cx="1241079" cy="124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https://womanadvice.ru/sites/default/files/dublenka_iz_toskanskogo_yagnenka_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" t="3796" r="9231"/>
          <a:stretch/>
        </p:blipFill>
        <p:spPr bwMode="auto">
          <a:xfrm>
            <a:off x="3321026" y="3948694"/>
            <a:ext cx="992458" cy="162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23" y="3578379"/>
            <a:ext cx="873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ПАЛЬТО, ПОЛУПАЛЬТО,  ДУБЛЕНКА,       ПЛАЩ,          КУРТКА,      ПИДЖАК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7" name="Picture 23" descr="https://ru8.anyfad.com/items/t2@51a8439a-b7fa-485b-a62f-0e88897acdc6/Bomber-rozovyy-IDO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871" r="10825"/>
          <a:stretch/>
        </p:blipFill>
        <p:spPr bwMode="auto">
          <a:xfrm>
            <a:off x="6279399" y="4102578"/>
            <a:ext cx="936387" cy="117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https://i.ebayimg.com/images/g/-DQAAOSwW9RadGTi/s-l30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 r="13523"/>
          <a:stretch/>
        </p:blipFill>
        <p:spPr bwMode="auto">
          <a:xfrm>
            <a:off x="6433624" y="1417800"/>
            <a:ext cx="106782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548" y="1372534"/>
            <a:ext cx="1271494" cy="178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MAYORAL Пиджак. Цена: 2150₽ Пиджак тёмно-серого цвета марки Mayoral для мальчиков. Стильный пиджак Майорал выполнен из приятной на ощупь ткани с высоким содержанием хлопка. Однотонная модель с классическим отложным воротником дополнена тремя прорезными карманами и застёгивается на удобные пуговицы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340" y="4020078"/>
            <a:ext cx="1182750" cy="11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5693" y="5886080"/>
            <a:ext cx="743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…НЕ ХОДИ ТАК ЧАСТО НА ДОРОГУ В СТАРОМОДНОМ ВЕТХОМ </a:t>
            </a:r>
            <a:r>
              <a:rPr lang="ru-RU" sz="1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ШУШУНЕ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 ЧТО БЫЛА ОДЕТА СТАРУШКА?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19428" y="3319468"/>
            <a:ext cx="8573054" cy="61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172600" y="5716313"/>
            <a:ext cx="8719882" cy="312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72600" y="959042"/>
            <a:ext cx="871988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587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 НОВЫХ СЛОВ И ПОНЯТИЙ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890692"/>
            <a:ext cx="7886700" cy="549063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Декупаж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декоративная техника в оформлении и дизайне: вырезание каких-либо узоров из плоских материалов (кожа, ткань, дерево) и последующее наклеивание на декорируемую поверхность.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Карвинг</a:t>
            </a:r>
            <a:r>
              <a:rPr lang="ru-RU" sz="1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художественная резка обычно по овощам и фруктам. Также в парикмахерском деле – долговременная завивка.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Оферта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предложение заключить сделку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Акцепт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согласие на оплату по оферте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Утилитарность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исключительная практичность.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Акка́унт</a:t>
            </a:r>
            <a:r>
              <a:rPr lang="ru-RU" sz="1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учётная уникальная запись пользователя в компьютерной системе, состоит из пары логин-пароль, дополнительно может содержать личные данные пользователя.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Сма́йл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(от англ.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smile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улыбка) — графическое изображение улыбающегося человеческого лица.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Спа́м</a:t>
            </a:r>
            <a:r>
              <a:rPr lang="ru-RU" sz="17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рассылка коммерческой и иной рекламы или иных видов сообщений в сети Интернет лицам, не выражавшим желания их получать.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Те́ндер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(от англ.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tender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‬ — предложение) — ‬конкурентная форма отбора предложений на оказание услуг или выполнение работ по заранее объявленным условиям в оговоренные сроки на принципах состязательности и эффективности.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Тро́линг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форма социальной провокации или издевательства в сетевом общении.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Тю́нинг</a:t>
            </a:r>
            <a:r>
              <a:rPr lang="ru-RU" sz="1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 англ.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tuning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«настройка») — усовершенствование, доработка чего-либо с целью улучшения потребительских качеств</a:t>
            </a:r>
          </a:p>
        </p:txBody>
      </p:sp>
    </p:spTree>
    <p:extLst>
      <p:ext uri="{BB962C8B-B14F-4D97-AF65-F5344CB8AC3E}">
        <p14:creationId xmlns:p14="http://schemas.microsoft.com/office/powerpoint/2010/main" val="13276615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24644"/>
            <a:ext cx="6480720" cy="720080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 СОВРЕМЕННОЙ ИНФОРМАЦИОННОЙ СРЕДЫ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7924" y="4329100"/>
            <a:ext cx="8424936" cy="158417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уровень знаковой грамотности и понимания знаковой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следствие ограниченного активного и пассивного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словарей той или иной знаковой системы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(речь и письмо, математика, графика) при создании и предъявлении информации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7106" name="Picture 2" descr="http://vologda-portal.ru/upload/iblock/17f/qguu%20tunxaxqdx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4088780" cy="3168352"/>
          </a:xfrm>
          <a:prstGeom prst="rect">
            <a:avLst/>
          </a:prstGeom>
          <a:noFill/>
        </p:spPr>
      </p:pic>
      <p:pic>
        <p:nvPicPr>
          <p:cNvPr id="47112" name="Picture 8" descr="http://www.grso.ru/uploads/articles/2015/document_11666/ege2.jpg"/>
          <p:cNvPicPr>
            <a:picLocks noChangeAspect="1" noChangeArrowheads="1"/>
          </p:cNvPicPr>
          <p:nvPr/>
        </p:nvPicPr>
        <p:blipFill>
          <a:blip r:embed="rId3" cstate="print"/>
          <a:srcRect l="1198" t="15120" r="5351" b="4745"/>
          <a:stretch>
            <a:fillRect/>
          </a:stretch>
        </p:blipFill>
        <p:spPr bwMode="auto">
          <a:xfrm>
            <a:off x="4355976" y="1052736"/>
            <a:ext cx="4556884" cy="30963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83968" y="6021288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РУССКОМУ ЯЗЫКУ В СОВРЕМЕННОЙ ИНФОРМАЦИОННОЙ СРЕДЕ НАДО УЧИТЬ, КАК ИНОСТРАННОМУ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41439"/>
            <a:ext cx="7200800" cy="86409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 аспекты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характеристике современной информационной среды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489848"/>
            <a:ext cx="8572560" cy="1368152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2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</a:t>
            </a:r>
            <a:r>
              <a:rPr lang="ru-RU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многих </a:t>
            </a:r>
            <a:r>
              <a:rPr lang="ru-RU" sz="2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приоритетных </a:t>
            </a:r>
            <a:r>
              <a:rPr lang="ru-RU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и источников получения информации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актуального для их потребностей ее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содержания.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983" y="1714488"/>
            <a:ext cx="3961951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214422"/>
            <a:ext cx="4707835" cy="4286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6949280" cy="108012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 аспекты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характеристике современной информационной среды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733256"/>
            <a:ext cx="8147248" cy="1008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количества информации, воспринимаемой человеком из информационной среды с помощью разных органов чувств.</a:t>
            </a:r>
          </a:p>
        </p:txBody>
      </p:sp>
      <p:pic>
        <p:nvPicPr>
          <p:cNvPr id="39940" name="Picture 4" descr="http://vchiti.in.ua/ttbdeaa/%D0%98%D0%BD%D1%84%D0%BE%D1%80%D0%BC%D0%B0%D1%86%D0%B8%D0%BE%D0%BD%D0%BD%D1%8B%D0%B5%20%D0%BF%D1%80%D0%BE%D1%86%D0%B5%D1%81%D1%81%D1%8B%20%D0%BA%20%D0%B8%D0%BD%D1%84%D0%BE%D1%80%D0%BC%D0%B0%D1%86%D0%B8%D0%BE%D0%BD%D0%BD%D1%8B%D0%BC%20%D0%BF%D1%80%D0%BE%D1%86%D0%B5%D1%81%D1%81%D0%B0%D0%BC%20%D0%BE%D1%82%D0%BD%D0%BE%D1%81%D1%8F%D1%82%D1%81%D1%8Fa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192" y="1214422"/>
            <a:ext cx="5940256" cy="4455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34" y="154908"/>
            <a:ext cx="7643866" cy="102578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 аспекты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характеристике современной информационной среды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5733256"/>
            <a:ext cx="7743234" cy="862608"/>
          </a:xfrm>
        </p:spPr>
        <p:txBody>
          <a:bodyPr>
            <a:normAutofit lnSpcReduction="10000"/>
          </a:bodyPr>
          <a:lstStyle/>
          <a:p>
            <a:pPr marL="0" algn="just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Наибольшая эффективность усвоения информации достигается при аудиовизуальном восприятии и при динамическом зрительном ряде.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256514"/>
            <a:ext cx="6025302" cy="432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6923112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 аспекты обучения в характеристике современной информационной среды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9024" y="3356992"/>
            <a:ext cx="8784976" cy="3286718"/>
          </a:xfrm>
        </p:spPr>
        <p:txBody>
          <a:bodyPr>
            <a:normAutofit fontScale="92500" lnSpcReduction="20000"/>
          </a:bodyPr>
          <a:lstStyle/>
          <a:p>
            <a:pPr marL="0">
              <a:buNone/>
            </a:pPr>
            <a:r>
              <a:rPr lang="ru-RU" b="1" dirty="0"/>
              <a:t>Эффективность усвоения </a:t>
            </a:r>
            <a:r>
              <a:rPr lang="ru-RU" b="1" dirty="0">
                <a:solidFill>
                  <a:srgbClr val="2AAC39"/>
                </a:solidFill>
              </a:rPr>
              <a:t>визуальной информации </a:t>
            </a:r>
            <a:r>
              <a:rPr lang="ru-RU" b="1" dirty="0"/>
              <a:t>в информационной среде зависит от </a:t>
            </a:r>
            <a:r>
              <a:rPr lang="ru-RU" sz="4000" b="1" dirty="0" smtClean="0">
                <a:solidFill>
                  <a:srgbClr val="FF3300"/>
                </a:solidFill>
              </a:rPr>
              <a:t>графического вида и </a:t>
            </a:r>
            <a:r>
              <a:rPr lang="ru-RU" sz="4000" b="1" dirty="0">
                <a:solidFill>
                  <a:srgbClr val="FF3300"/>
                </a:solidFill>
              </a:rPr>
              <a:t>формы   </a:t>
            </a:r>
            <a:r>
              <a:rPr lang="ru-RU" b="1" dirty="0"/>
              <a:t>предъявления </a:t>
            </a:r>
            <a:r>
              <a:rPr lang="ru-RU" b="1" dirty="0" smtClean="0"/>
              <a:t>информации, а также </a:t>
            </a:r>
            <a:r>
              <a:rPr lang="ru-RU" b="1" dirty="0"/>
              <a:t>ее </a:t>
            </a:r>
            <a:r>
              <a:rPr lang="ru-RU" sz="3800" b="1" dirty="0" smtClean="0">
                <a:solidFill>
                  <a:srgbClr val="FF9900"/>
                </a:solidFill>
              </a:rPr>
              <a:t>цвета и контраста </a:t>
            </a:r>
            <a:r>
              <a:rPr lang="ru-RU" sz="3800" b="1" dirty="0">
                <a:solidFill>
                  <a:srgbClr val="FF9900"/>
                </a:solidFill>
              </a:rPr>
              <a:t>оформления.</a:t>
            </a:r>
          </a:p>
          <a:p>
            <a:pPr marL="0">
              <a:buNone/>
            </a:pPr>
            <a:r>
              <a:rPr lang="ru-RU" b="1" i="1" dirty="0" smtClean="0">
                <a:solidFill>
                  <a:schemeClr val="tx1"/>
                </a:solidFill>
              </a:rPr>
              <a:t>Какой </a:t>
            </a:r>
            <a:r>
              <a:rPr lang="ru-RU" b="1" i="1" dirty="0">
                <a:solidFill>
                  <a:schemeClr val="tx1"/>
                </a:solidFill>
              </a:rPr>
              <a:t>рисунок наиболее узнаваем, </a:t>
            </a:r>
            <a:r>
              <a:rPr lang="ru-RU" sz="3000" b="1" i="1" dirty="0">
                <a:solidFill>
                  <a:srgbClr val="C00000"/>
                </a:solidFill>
              </a:rPr>
              <a:t>как жилой дом?</a:t>
            </a:r>
          </a:p>
          <a:p>
            <a:pPr marL="0">
              <a:buNone/>
            </a:pPr>
            <a:r>
              <a:rPr lang="ru-RU" b="1" i="1" dirty="0">
                <a:solidFill>
                  <a:schemeClr val="tx1"/>
                </a:solidFill>
              </a:rPr>
              <a:t>Какие слова, прежде всего бросаются в глаза в данном тексте</a:t>
            </a:r>
            <a:r>
              <a:rPr lang="ru-RU" b="1" i="1" dirty="0" smtClean="0">
                <a:solidFill>
                  <a:schemeClr val="tx1"/>
                </a:solidFill>
              </a:rPr>
              <a:t>?</a:t>
            </a:r>
          </a:p>
          <a:p>
            <a:pPr marL="0">
              <a:buNone/>
            </a:pPr>
            <a:endParaRPr lang="ru-RU" b="1" i="1" dirty="0">
              <a:solidFill>
                <a:schemeClr val="tx1"/>
              </a:solidFill>
            </a:endParaRPr>
          </a:p>
          <a:p>
            <a:pPr marL="0" algn="just">
              <a:buNone/>
            </a:pPr>
            <a:r>
              <a:rPr lang="ru-RU" b="1" dirty="0" smtClean="0">
                <a:solidFill>
                  <a:srgbClr val="FF3300"/>
                </a:solidFill>
              </a:rPr>
              <a:t>ВЫВОД</a:t>
            </a:r>
            <a:r>
              <a:rPr lang="ru-RU" b="1" dirty="0"/>
              <a:t>: контурный рисунок , выполненный учителем на доске, с позиций эффективности </a:t>
            </a:r>
            <a:r>
              <a:rPr lang="ru-RU" b="1" dirty="0" smtClean="0"/>
              <a:t>передачи, восприятия </a:t>
            </a:r>
            <a:r>
              <a:rPr lang="ru-RU" b="1" dirty="0"/>
              <a:t>и усвоения учебной информации, гораздо более информативен, нежели натуральный объект, его фотография или живописное представление.</a:t>
            </a:r>
          </a:p>
        </p:txBody>
      </p:sp>
      <p:pic>
        <p:nvPicPr>
          <p:cNvPr id="6148" name="Picture 4" descr="Картинки по запросу дом картинки"/>
          <p:cNvPicPr>
            <a:picLocks noChangeAspect="1" noChangeArrowheads="1"/>
          </p:cNvPicPr>
          <p:nvPr/>
        </p:nvPicPr>
        <p:blipFill>
          <a:blip r:embed="rId2" cstate="print"/>
          <a:srcRect l="7568" t="4485" r="6658"/>
          <a:stretch>
            <a:fillRect/>
          </a:stretch>
        </p:blipFill>
        <p:spPr bwMode="auto">
          <a:xfrm>
            <a:off x="3142102" y="1189947"/>
            <a:ext cx="3218820" cy="2016224"/>
          </a:xfrm>
          <a:prstGeom prst="rect">
            <a:avLst/>
          </a:prstGeom>
          <a:noFill/>
        </p:spPr>
      </p:pic>
      <p:pic>
        <p:nvPicPr>
          <p:cNvPr id="6150" name="Picture 6" descr="Картинки по запросу дом картинки"/>
          <p:cNvPicPr>
            <a:picLocks noChangeAspect="1" noChangeArrowheads="1"/>
          </p:cNvPicPr>
          <p:nvPr/>
        </p:nvPicPr>
        <p:blipFill>
          <a:blip r:embed="rId3" cstate="print"/>
          <a:srcRect l="23976" t="24016" r="12087"/>
          <a:stretch>
            <a:fillRect/>
          </a:stretch>
        </p:blipFill>
        <p:spPr bwMode="auto">
          <a:xfrm>
            <a:off x="374979" y="1196752"/>
            <a:ext cx="2458060" cy="1944216"/>
          </a:xfrm>
          <a:prstGeom prst="rect">
            <a:avLst/>
          </a:prstGeom>
          <a:noFill/>
        </p:spPr>
      </p:pic>
      <p:pic>
        <p:nvPicPr>
          <p:cNvPr id="6152" name="Picture 8" descr="http://res.freestockphotos.biz/pictures/16/16111-illustration-of-a-red-house-pv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8106" y="1263987"/>
            <a:ext cx="1807619" cy="18661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344816" cy="81146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аспекты обучения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характеристике современной информационной среды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884978"/>
            <a:ext cx="8640960" cy="171237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F170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РЕКОМЕНДАЦИИ</a:t>
            </a:r>
          </a:p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установки при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восприятии обучающихся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выделение смыслового объекта и фона в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информационной среде.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обучения надо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 выделять изучаемый объект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общего ряда других объектов, делая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объекты фоном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0178" name="Picture 2" descr="http://s3.crackedcdn.com/phpimages/article/1/2/4/186124_v1.jpg"/>
          <p:cNvPicPr>
            <a:picLocks noChangeAspect="1" noChangeArrowheads="1"/>
          </p:cNvPicPr>
          <p:nvPr/>
        </p:nvPicPr>
        <p:blipFill>
          <a:blip r:embed="rId2" cstate="print"/>
          <a:srcRect l="4987" t="2032" r="2746"/>
          <a:stretch>
            <a:fillRect/>
          </a:stretch>
        </p:blipFill>
        <p:spPr bwMode="auto">
          <a:xfrm>
            <a:off x="539552" y="1347540"/>
            <a:ext cx="2332776" cy="3040154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 l="2563" t="4022" r="5181" b="1480"/>
          <a:stretch>
            <a:fillRect/>
          </a:stretch>
        </p:blipFill>
        <p:spPr bwMode="auto">
          <a:xfrm>
            <a:off x="3275856" y="1269440"/>
            <a:ext cx="2448272" cy="3196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s://i2.wp.com/armidis.ru/wp-content/uploads/2017/03/Audit-storonnih-proektov.jpg?fit=389%2C308&amp;ss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32" y="1497392"/>
            <a:ext cx="3077162" cy="24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3140968"/>
            <a:ext cx="7886700" cy="648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75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460" y="267246"/>
            <a:ext cx="5396136" cy="72494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И ЭНТРОПИЯ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4581128"/>
            <a:ext cx="7988424" cy="187220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Мера  неопределенности, 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неупорядоченности сведений,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есть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содержания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количества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чем-либо,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мера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отсутствия информации называется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ЭНТРОПИЕЙ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К. Шеннону)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7272808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2975" y="2533650"/>
            <a:ext cx="72580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704" y="223719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СВОЙСТВА 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ИНФОРМАЦИИ ПРИМЕНИТЕЛЬНО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 ПРОЦЕССУ ОБУЧЕНИЯ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8500" y="1412776"/>
            <a:ext cx="4392488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  <a:buFont typeface="Wingdings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(ОБЪЕКТИВНОСТЬ) – отражает истинное положение дел, и задаётся надёжностью источника информации.</a:t>
            </a:r>
          </a:p>
          <a:p>
            <a:pPr lvl="0" algn="just">
              <a:spcAft>
                <a:spcPts val="1200"/>
              </a:spcAft>
              <a:buFont typeface="Wingdings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представление в графическом, знаковом, символьном или сигнальном языке, понятном для адресата.</a:t>
            </a:r>
          </a:p>
          <a:p>
            <a:pPr algn="just">
              <a:spcAft>
                <a:spcPts val="1200"/>
              </a:spcAft>
              <a:buFont typeface="Wingdings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своевременность сведений для осуществления какой-либо деятельности.</a:t>
            </a:r>
          </a:p>
          <a:p>
            <a:pPr algn="just">
              <a:spcAft>
                <a:spcPts val="1200"/>
              </a:spcAft>
              <a:buFont typeface="Wingdings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значимость для решения поставленной задачи, принятия решения, организации деятельности.</a:t>
            </a:r>
          </a:p>
          <a:p>
            <a:pPr lvl="0" algn="just">
              <a:spcAft>
                <a:spcPts val="1200"/>
              </a:spcAft>
              <a:buFont typeface="Wingdings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достаточность сведений для понимания сущности объекта, процесса или явления и принятия решений по действиям с ними.</a:t>
            </a:r>
          </a:p>
          <a:p>
            <a:pPr lvl="0" algn="just">
              <a:spcAft>
                <a:spcPts val="1200"/>
              </a:spcAft>
              <a:buFont typeface="Wingdings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КРАКОСТЬ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минимум несущественных деталей для уяснения сущности сведений об объекте, процессе или явлении и для принятия решений по действиям с ними.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obob.tv/wp-content/uploads/2016/09/karikat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84" y="942295"/>
            <a:ext cx="3300648" cy="2342689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539441"/>
            <a:ext cx="4119324" cy="3318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958"/>
            <a:ext cx="6491064" cy="85010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«СРЕДА»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91880" y="1052736"/>
            <a:ext cx="5472608" cy="3925416"/>
          </a:xfrm>
        </p:spPr>
        <p:txBody>
          <a:bodyPr>
            <a:normAutofit/>
          </a:bodyPr>
          <a:lstStyle/>
          <a:p>
            <a:pPr marL="0" algn="just">
              <a:buNone/>
            </a:pPr>
            <a:r>
              <a:rPr lang="ru-RU" b="1" u="sng" dirty="0" smtClean="0">
                <a:solidFill>
                  <a:schemeClr val="tx1"/>
                </a:solidFill>
              </a:rPr>
              <a:t>Среда</a:t>
            </a:r>
            <a:r>
              <a:rPr lang="ru-RU" dirty="0" smtClean="0">
                <a:solidFill>
                  <a:schemeClr val="tx1"/>
                </a:solidFill>
              </a:rPr>
              <a:t> -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«внешнее по отношению к рассматриваемой открытой системе (а также к отдельному объекту или субъекту)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пространство,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 взаимодействии с которым в этой открытой системе (в объекте или субъекте) осуществляются процессы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диссипации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самоорганизации (упорядочения элементов)» (Философский глоссарий / Под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Л . С . Лебедева . URL: http://www .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terme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dictionary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/190).</a:t>
            </a:r>
          </a:p>
          <a:p>
            <a:pPr marL="0" algn="just">
              <a:buNone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– это ограниченное теми или иными условиями пространство для рассматриваемой системы</a:t>
            </a:r>
          </a:p>
          <a:p>
            <a:endParaRPr lang="ru-RU" dirty="0" smtClean="0"/>
          </a:p>
          <a:p>
            <a:endParaRPr lang="ru-RU" sz="2000" dirty="0" smtClean="0"/>
          </a:p>
          <a:p>
            <a:endParaRPr lang="ru-RU" dirty="0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313634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520" y="5013176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/>
              <a:t>Диссипация</a:t>
            </a:r>
            <a:r>
              <a:rPr lang="ru-RU" sz="2400" dirty="0" smtClean="0"/>
              <a:t> -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обмена системы (объекта или субъекта) со средой веществом, энергией и информацией, представляющий собой отбор, присоединение,  дополнение, перестроение чужого в свое и отсеивание от себя лишнего.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367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188640"/>
            <a:ext cx="5616624" cy="6529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СРЕДА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5315846"/>
            <a:ext cx="8321578" cy="1425521"/>
          </a:xfrm>
        </p:spPr>
        <p:txBody>
          <a:bodyPr>
            <a:normAutofit lnSpcReduction="10000"/>
          </a:bodyPr>
          <a:lstStyle/>
          <a:p>
            <a:pPr marL="0" algn="just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СРЕДА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антропогенная (связанная с человеком, происходящая от человека, возникшая в результате его деятельности) часть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среды, в которой взаимодействуют и самоорганизуются системы, объекты или/и субъекты информационных процессов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9983B79-3FAD-4F0E-BC2B-16E5DE879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037" y="1071776"/>
            <a:ext cx="5616624" cy="408587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6733982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ДЛЯ ОБУЧЕНИЯ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СОВРЕМЕННОЙ ИНФОРМАЦИОННОЙ СРЕДЕ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628800"/>
            <a:ext cx="4176465" cy="291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55576" y="4725144"/>
            <a:ext cx="78861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</a:t>
            </a:r>
            <a:r>
              <a:rPr lang="en-US" sz="3200" b="1" dirty="0" smtClean="0"/>
              <a:t>.</a:t>
            </a:r>
            <a:r>
              <a:rPr lang="ru-RU" dirty="0" smtClean="0"/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</a:t>
            </a:r>
            <a:r>
              <a:rPr lang="ru-RU" dirty="0" smtClean="0"/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природной среды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изученные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человеком окружающие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элементы и условия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существования живой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неживой природы. При глобальном подходе к природной среде можно отнести к ней 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всей Вселенной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28800"/>
            <a:ext cx="4320480" cy="289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6877272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ДЛЯ ОБУЧЕНИЯ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СОВРЕМЕННОЙ ИНФОРМАЦИОННОЙ СРЕДЕ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4293096"/>
            <a:ext cx="8856984" cy="2014736"/>
          </a:xfrm>
        </p:spPr>
        <p:txBody>
          <a:bodyPr>
            <a:normAutofit fontScale="92500" lnSpcReduction="10000"/>
          </a:bodyPr>
          <a:lstStyle/>
          <a:p>
            <a:pPr marL="0" algn="ctr">
              <a:buNone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Квазиприродная среда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преобразованные человеком природные ландшафты и созданные им агроценозы.</a:t>
            </a:r>
          </a:p>
          <a:p>
            <a:pPr marL="0" algn="ctr">
              <a:buNone/>
            </a:pPr>
            <a:r>
              <a:rPr lang="ru-RU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Квазиприродная </a:t>
            </a:r>
            <a:r>
              <a:rPr lang="ru-RU" sz="3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мало связана с природной средой и часто не </a:t>
            </a:r>
            <a:r>
              <a:rPr lang="ru-RU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способна к самоподдержанию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578" name="Picture 2" descr="Картинки по запросу квазиприродная среда э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357298"/>
            <a:ext cx="4211960" cy="2510780"/>
          </a:xfrm>
          <a:prstGeom prst="rect">
            <a:avLst/>
          </a:prstGeom>
          <a:noFill/>
        </p:spPr>
      </p:pic>
      <p:pic>
        <p:nvPicPr>
          <p:cNvPr id="44034" name="Picture 2" descr="https://avatars.mds.yandex.net/get-pdb/51720/20b6fe21-5820-4a90-ae1a-4672ea5061ca/s1200?webp=false"/>
          <p:cNvPicPr>
            <a:picLocks noChangeAspect="1" noChangeArrowheads="1"/>
          </p:cNvPicPr>
          <p:nvPr/>
        </p:nvPicPr>
        <p:blipFill>
          <a:blip r:embed="rId3"/>
          <a:srcRect t="2751" r="4687"/>
          <a:stretch>
            <a:fillRect/>
          </a:stretch>
        </p:blipFill>
        <p:spPr bwMode="auto">
          <a:xfrm>
            <a:off x="214282" y="1357298"/>
            <a:ext cx="4357718" cy="25254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Шаблон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</Template>
  <TotalTime>12306</TotalTime>
  <Words>1446</Words>
  <Application>Microsoft Office PowerPoint</Application>
  <PresentationFormat>Экран (4:3)</PresentationFormat>
  <Paragraphs>148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7" baseType="lpstr">
      <vt:lpstr>Arial</vt:lpstr>
      <vt:lpstr>Arial Black</vt:lpstr>
      <vt:lpstr>Bahnschrift SemiBold</vt:lpstr>
      <vt:lpstr>Calibri</vt:lpstr>
      <vt:lpstr>Calibri Light</vt:lpstr>
      <vt:lpstr>Helvetica Light</vt:lpstr>
      <vt:lpstr>Times New Roman</vt:lpstr>
      <vt:lpstr>Wingdings</vt:lpstr>
      <vt:lpstr>Шаблон</vt:lpstr>
      <vt:lpstr>СЕМАНТИЧЕСКИЕ ХАРАКТЕРИСТИКИ  ИНФОРМАЦИОННОЙ СРЕДЫ В ОБРАЗОВАНИИ</vt:lpstr>
      <vt:lpstr>ИНФОРМАЦИЯ – ЭТО . . . </vt:lpstr>
      <vt:lpstr>ОПРЕДЕЛЕНИЕ ИНФОРМАЦИИ</vt:lpstr>
      <vt:lpstr>ИНФОРМАЦИЯ И ЭНТРОПИЯ</vt:lpstr>
      <vt:lpstr>Презентация PowerPoint</vt:lpstr>
      <vt:lpstr>ПОНЯТИЕ «СРЕДА»</vt:lpstr>
      <vt:lpstr>ИНФОРМАЦИОННАЯ СРЕДА</vt:lpstr>
      <vt:lpstr>ИСТОЧНИКИ ИНФОРМАЦИИ ДЛЯ ОБУЧЕНИЯ  В СОВРЕМЕННОЙ ИНФОРМАЦИОННОЙ СРЕДЕ</vt:lpstr>
      <vt:lpstr>ИСТОЧНИКИ ИНФОРМАЦИИ ДЛЯ ОБУЧЕНИЯ В СОВРЕМЕННОЙ ИНФОРМАЦИОННОЙ СРЕДЕ</vt:lpstr>
      <vt:lpstr>ИСТОЧНИКИ ИНФОРМАЦИИ ДЛЯ ОБУЧЕНИЯ  В СОВРЕМЕННОЙ ИНФОРМАЦИОННОЙ СРЕДЕ</vt:lpstr>
      <vt:lpstr>ИСТОЧНИКИ ИНФОРМАЦИИ  ДЛЯ ОБУЧЕНИЯ  В СОВРЕМЕННОЙ ИНФОРМАЦИОННОЙ СРЕДЕ</vt:lpstr>
      <vt:lpstr>ИСТОЧНИКИ ИНФОРМАЦИИ ДЛЯ ОБУЧЕНИЯ В СОВРЕМЕННОЙ ИНФОРМАЦИОННОЙ СРЕДЕ. ИММЕРСИВНАЯ СРЕДА</vt:lpstr>
      <vt:lpstr>ИСТОЧНИКИ ИНФОРМАЦИИ ДЛЯ ОБУЧЕНИЯ В СОВРЕМЕННОЙ ИНФОРМАЦИОННОЙ СРЕДЕ. ВИРТУАЛЬНАЯ СРЕДА</vt:lpstr>
      <vt:lpstr>ИСТОЧНИКИ ИНФОРМАЦИИ ДЛЯ ОБУЧЕНИЯ В СОВРЕМЕННОЙ ИНФОРМАЦИОННОЙ СРЕДЕ</vt:lpstr>
      <vt:lpstr>МАТЕРИАЛЬНЫЕ НОСИТЕЛИ ИНФОРМАЦИИ В СОВРЕМЕННОЙ ИНФОРМАЦИОННОЙ СРЕДЕ</vt:lpstr>
      <vt:lpstr>ПРОЯВЛЕНИЯ СОВРЕМЕННОЙ ИНФОРМАЦИОННОЙ СРЕДЫ</vt:lpstr>
      <vt:lpstr>ПРОЯВЛЕНИЯ СОВРЕМЕННОЙ ИНФОРМАЦИОННОЙ СРЕДЫ</vt:lpstr>
      <vt:lpstr>ПРОЯВЛЕНИЯ СОВРЕМЕННОЙ ИНФОРМАЦИОННОЙ СРЕДЫ</vt:lpstr>
      <vt:lpstr>ПРОЯВЛЕНИЯ СОВРЕМЕННОЙ ИНФОРМАЦИОННОЙ СРЕДЫ</vt:lpstr>
      <vt:lpstr>ПРОЯВЛЕНИЯ СОВРЕМЕННОЙ ИНФОРМАЦИОННОЙ СРЕДЫ</vt:lpstr>
      <vt:lpstr>ПРОЯВЛЕНИЯ СОВРЕМЕННОЙ ИНФОРМАЦИОННОЙ СРЕДЫ</vt:lpstr>
      <vt:lpstr>ПРОЯВЛЕНИЯ СОВРЕМЕННОЙ ИНФОРМАЦИОННОЙ СРЕДЫ</vt:lpstr>
      <vt:lpstr>ПРОЯВЛЕНИЯ СОВРЕМЕННОЙ ИНФОРМАЦИОННОЙ СРЕДЫ</vt:lpstr>
      <vt:lpstr>ПРОЯВЛЕНИЯ СОВРЕМЕННОЙ ИНФОРМАЦИОННОЙ СРЕДЫ</vt:lpstr>
      <vt:lpstr>ПРОЯВЛЕНИЯ СОВРЕМЕННОЙ ИНФОРМАЦИОННОЙ СРЕДЫ</vt:lpstr>
      <vt:lpstr>ПРОЯВЛЕНИЯ СОВРЕМЕННОЙ ИНФОРМАЦИОННОЙ СРЕДЫ</vt:lpstr>
      <vt:lpstr>ПРОЯВЛЕНИЯ СОВРЕМЕННОЙ ИНФОРМАЦИОННОЙ СРЕДЫ</vt:lpstr>
      <vt:lpstr>ПРОЯВЛЕНИЯ СОВРЕМЕННОЙ ИНФОРМАЦИОННОЙ СРЕДЫ </vt:lpstr>
      <vt:lpstr>ПРИМЕРЫ НЕДОСТАТОЧНОГО ПАССИВНОГО СЛОВАРНОГО ЗАПАСА</vt:lpstr>
      <vt:lpstr>ИЗМЕНЕНИЕ СОСТАВА И СМЫСЛОВ СЛОВ В СОВРЕМЕННОМ ВЕРБАЛЬНОМ ОБЩЕНИИ</vt:lpstr>
      <vt:lpstr>ПОЯВЛЕНИЕ НОВЫХ СЛОВ И ПОНЯТИЙ</vt:lpstr>
      <vt:lpstr>ПРОЯВЛЕНИЯ СОВРЕМЕННОЙ ИНФОРМАЦИОННОЙ СРЕДЫ</vt:lpstr>
      <vt:lpstr>Психологические аспекты обучения в характеристике современной информационной среды</vt:lpstr>
      <vt:lpstr>Психологические аспекты обучения в характеристике современной информационной среды</vt:lpstr>
      <vt:lpstr>Психологические аспекты обучения в характеристике современной информационной среды</vt:lpstr>
      <vt:lpstr>Психологические аспекты обучения в характеристике современной информационной среды</vt:lpstr>
      <vt:lpstr>Психологические аспекты обучения в характеристике современной информационной среды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В.М. Казакевич – доктор педагогических наук, профессор, действительный  член Международной  академии наук информации, информационных процессов и технологий; ведущий научный сотрудник</dc:title>
  <dc:creator>1</dc:creator>
  <cp:lastModifiedBy>User1</cp:lastModifiedBy>
  <cp:revision>400</cp:revision>
  <dcterms:created xsi:type="dcterms:W3CDTF">2017-05-24T22:01:49Z</dcterms:created>
  <dcterms:modified xsi:type="dcterms:W3CDTF">2019-12-19T06:49:47Z</dcterms:modified>
</cp:coreProperties>
</file>