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39" r:id="rId3"/>
    <p:sldId id="282" r:id="rId4"/>
    <p:sldId id="281" r:id="rId5"/>
    <p:sldId id="300" r:id="rId6"/>
    <p:sldId id="301" r:id="rId7"/>
    <p:sldId id="287" r:id="rId8"/>
    <p:sldId id="336" r:id="rId9"/>
    <p:sldId id="304" r:id="rId10"/>
    <p:sldId id="306" r:id="rId11"/>
    <p:sldId id="364" r:id="rId12"/>
    <p:sldId id="365" r:id="rId13"/>
    <p:sldId id="366" r:id="rId14"/>
    <p:sldId id="302" r:id="rId15"/>
    <p:sldId id="432" r:id="rId16"/>
    <p:sldId id="394" r:id="rId17"/>
    <p:sldId id="271" r:id="rId18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F3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90FFED-2955-441D-8524-93286BEFE1F4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0DB8C7-A696-4133-B6E7-75AE7570B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3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D717D1-E447-4F9F-B827-917AD4AABA52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D7AEF5-C0A8-4627-9748-DA363B66F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09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E582-B9CB-40BE-8917-0AC23E710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90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37B6-7AD2-4CD3-A260-9EBB9D252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77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D344E-CCDC-428F-BDDF-F6A41DB5A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35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31B8C-E86E-462B-A93D-BB52BBF15A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85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16A9-F41E-47EF-8899-7FB38B221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5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BE89-FC8E-465F-A052-860E171BD5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6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B0B8-93E6-4C2A-88FC-9AFE77303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50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502CE-5469-4CB5-9331-6D1E697D8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5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D3E1-3109-40CC-991C-7CCF708216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4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6849-491F-4B5C-A89B-370D95C78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51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43E6-5DED-45E4-8CC6-E3F17F3503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13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311E-78D5-43F6-AEEC-FEC9C0933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71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E22B337-2BC7-4DE8-8C80-E2267A790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m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5" Type="http://schemas.microsoft.com/office/2007/relationships/media" Target="../media/media3.wma"/><Relationship Id="rId4" Type="http://schemas.openxmlformats.org/officeDocument/2006/relationships/audio" Target="../media/media2.wma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hyperlink" Target="https://edu.google.com/resources/programs/exploring-computational-thinking/index.html#!ho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3357017"/>
            <a:ext cx="496880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/>
              <a:t>Е.К. </a:t>
            </a:r>
            <a:r>
              <a:rPr lang="ru-RU" altLang="ru-RU" dirty="0" err="1" smtClean="0"/>
              <a:t>Хеннер</a:t>
            </a:r>
            <a:endParaRPr lang="ru-RU" alt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Пермский государственный национальный исследовательский университет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17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декабря</a:t>
            </a:r>
            <a:r>
              <a:rPr lang="en-US" altLang="ru-RU" sz="2000" dirty="0" smtClean="0"/>
              <a:t> 201</a:t>
            </a:r>
            <a:r>
              <a:rPr lang="ru-RU" altLang="ru-RU" sz="2000" dirty="0" smtClean="0"/>
              <a:t>9</a:t>
            </a:r>
            <a:r>
              <a:rPr lang="en-US" altLang="ru-RU" sz="2000" dirty="0" smtClean="0"/>
              <a:t> г., </a:t>
            </a:r>
            <a:r>
              <a:rPr lang="ru-RU" altLang="ru-RU" sz="2000" dirty="0" smtClean="0"/>
              <a:t>Москва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311845"/>
            <a:ext cx="8642350" cy="2189163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accent2"/>
                </a:solidFill>
              </a:rPr>
              <a:t>Вычислительное мышление в контексте информатизации образования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7" y="129406"/>
            <a:ext cx="8497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ea typeface="Times New Roman" panose="02020603050405020304" pitchFamily="18" charset="0"/>
              </a:rPr>
              <a:t>Юбилейная Международная научно-практическая конференция</a:t>
            </a:r>
            <a:endParaRPr lang="ru-RU" sz="1400" dirty="0" smtClean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ru-RU" spc="-5" dirty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dirty="0" smtClean="0">
                <a:effectLst/>
                <a:ea typeface="Times New Roman" panose="02020603050405020304" pitchFamily="18" charset="0"/>
              </a:rPr>
              <a:t>Теория и практика информатизации образования: внедрение результатов и перспективы развития</a:t>
            </a:r>
            <a:r>
              <a:rPr lang="ru-RU" spc="-5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8" y="3573016"/>
            <a:ext cx="3382938" cy="321297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Пример формирования вычислительного мышления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496300" cy="1225550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i="1" dirty="0" smtClean="0"/>
              <a:t>Пример «Головоломные маршруты» </a:t>
            </a:r>
            <a:r>
              <a:rPr lang="ru-RU" sz="1800" dirty="0" smtClean="0"/>
              <a:t>(</a:t>
            </a:r>
            <a:r>
              <a:rPr lang="ru-RU" sz="1800" dirty="0" err="1" smtClean="0"/>
              <a:t>П.Керзон</a:t>
            </a:r>
            <a:r>
              <a:rPr lang="ru-RU" sz="1800" dirty="0" smtClean="0"/>
              <a:t>, </a:t>
            </a:r>
            <a:r>
              <a:rPr lang="ru-RU" sz="1800" dirty="0" err="1" smtClean="0"/>
              <a:t>П.Макоуэн</a:t>
            </a:r>
            <a:r>
              <a:rPr lang="ru-RU" sz="1800" dirty="0" smtClean="0"/>
              <a:t>). </a:t>
            </a:r>
            <a:endParaRPr lang="ru-RU" sz="1800" dirty="0"/>
          </a:p>
          <a:p>
            <a:pPr algn="just" eaLnBrk="1" hangingPunct="1">
              <a:buFontTx/>
              <a:buNone/>
              <a:defRPr/>
            </a:pPr>
            <a:r>
              <a:rPr lang="ru-RU" altLang="ru-RU" sz="1800" dirty="0" smtClean="0"/>
              <a:t>Этап 1. Параллельно рассматриваются 2 разные задачи: «ход конем» и «задача экскурсовода».</a:t>
            </a:r>
          </a:p>
          <a:p>
            <a:pPr algn="just" eaLnBrk="1" hangingPunct="1">
              <a:buFontTx/>
              <a:buNone/>
              <a:defRPr/>
            </a:pPr>
            <a:endParaRPr lang="ru-RU" altLang="ru-RU" sz="1800" dirty="0" smtClean="0"/>
          </a:p>
          <a:p>
            <a:pPr algn="just" eaLnBrk="1" hangingPunct="1">
              <a:buFontTx/>
              <a:buNone/>
              <a:defRPr/>
            </a:pPr>
            <a:r>
              <a:rPr lang="ru-RU" altLang="ru-RU" sz="1800" dirty="0"/>
              <a:t>	</a:t>
            </a:r>
            <a:r>
              <a:rPr lang="ru-RU" altLang="ru-RU" sz="1800" dirty="0" smtClean="0"/>
              <a:t>	</a:t>
            </a:r>
            <a:endParaRPr lang="ru-RU" altLang="ru-RU" sz="1800" i="1" dirty="0"/>
          </a:p>
          <a:p>
            <a:pPr algn="ctr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/>
          </a:p>
          <a:p>
            <a:pPr algn="just" eaLnBrk="1" hangingPunct="1">
              <a:buFontTx/>
              <a:buNone/>
              <a:defRPr/>
            </a:pPr>
            <a:endParaRPr lang="ru-RU" altLang="ru-RU" sz="1800" u="sng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</p:txBody>
      </p:sp>
      <p:sp>
        <p:nvSpPr>
          <p:cNvPr id="5325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30329E-B184-4010-AFCF-D9143F03685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50825" y="2105025"/>
            <a:ext cx="453707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dirty="0" smtClean="0"/>
              <a:t>В головоломке «</a:t>
            </a:r>
            <a:r>
              <a:rPr lang="ru-RU" sz="1800" u="sng" dirty="0" smtClean="0"/>
              <a:t>Ход конем</a:t>
            </a:r>
            <a:r>
              <a:rPr lang="ru-RU" sz="1800" dirty="0" smtClean="0"/>
              <a:t>» один шахматный конь может передвигаться по небольшой доске в форме креста. Он переходит на новое поле, не останавливаясь на полях между начальным и конечным, и всегда должен оставаться в пределах доски. 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5325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844675"/>
            <a:ext cx="3638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Прямоугольник 2"/>
          <p:cNvSpPr>
            <a:spLocks noChangeArrowheads="1"/>
          </p:cNvSpPr>
          <p:nvPr/>
        </p:nvSpPr>
        <p:spPr bwMode="auto">
          <a:xfrm>
            <a:off x="250825" y="5516563"/>
            <a:ext cx="85693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/>
              <a:t>Нужно найти последовательность ходов, начиная с поля 1, чтобы конь побывал на всех полях ровно один раз и вернулся в исходную точку. Требуется найти алгоритмическое решение и провести трассировку алгоритма.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Пример формирования вычислительного мышления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496300" cy="433388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i="1" dirty="0" smtClean="0"/>
              <a:t>Пример «Головоломные маршруты» </a:t>
            </a:r>
            <a:r>
              <a:rPr lang="ru-RU" sz="1800" dirty="0" smtClean="0"/>
              <a:t>(</a:t>
            </a:r>
            <a:r>
              <a:rPr lang="ru-RU" sz="1800" dirty="0" err="1" smtClean="0"/>
              <a:t>П.Керзон</a:t>
            </a:r>
            <a:r>
              <a:rPr lang="ru-RU" sz="1800" dirty="0" smtClean="0"/>
              <a:t>, </a:t>
            </a:r>
            <a:r>
              <a:rPr lang="ru-RU" sz="1800" dirty="0" err="1" smtClean="0"/>
              <a:t>П.Макоуэн</a:t>
            </a:r>
            <a:r>
              <a:rPr lang="ru-RU" sz="1800" dirty="0" smtClean="0"/>
              <a:t>).</a:t>
            </a:r>
            <a:r>
              <a:rPr lang="ru-RU" altLang="ru-RU" sz="1800" dirty="0"/>
              <a:t>	</a:t>
            </a:r>
            <a:r>
              <a:rPr lang="ru-RU" altLang="ru-RU" sz="1800" dirty="0" smtClean="0"/>
              <a:t>	</a:t>
            </a:r>
            <a:endParaRPr lang="ru-RU" altLang="ru-RU" sz="1800" i="1" dirty="0"/>
          </a:p>
          <a:p>
            <a:pPr algn="ctr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/>
          </a:p>
          <a:p>
            <a:pPr algn="just" eaLnBrk="1" hangingPunct="1">
              <a:buFontTx/>
              <a:buNone/>
              <a:defRPr/>
            </a:pPr>
            <a:endParaRPr lang="ru-RU" altLang="ru-RU" sz="1800" u="sng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</p:txBody>
      </p:sp>
      <p:sp>
        <p:nvSpPr>
          <p:cNvPr id="5427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F0D77A-FE8F-4128-BBC1-9838AB5EB72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54277" name="Объект 2"/>
          <p:cNvSpPr txBox="1">
            <a:spLocks/>
          </p:cNvSpPr>
          <p:nvPr/>
        </p:nvSpPr>
        <p:spPr bwMode="auto">
          <a:xfrm>
            <a:off x="250825" y="1412875"/>
            <a:ext cx="31686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/>
              <a:t>«Задача экскурсовода». Туристы хотят отправиться на дневную экскурсию и посетить все достопримечательности города. Имеется карта, на которой показано расположение достопримечательностей и указано, как добраться до них на метро.</a:t>
            </a:r>
            <a:endParaRPr lang="ru-RU" altLang="ru-RU"/>
          </a:p>
        </p:txBody>
      </p:sp>
      <p:pic>
        <p:nvPicPr>
          <p:cNvPr id="5427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1557338"/>
            <a:ext cx="5619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Прямоугольник 3"/>
          <p:cNvSpPr>
            <a:spLocks noChangeArrowheads="1"/>
          </p:cNvSpPr>
          <p:nvPr/>
        </p:nvSpPr>
        <p:spPr bwMode="auto">
          <a:xfrm>
            <a:off x="250825" y="4724400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/>
              <a:t>Экскурсовод должен составить маршрут, который начнется в отеле и позволяет показать группе все интересные места. Задача — найти алгоритмическое решение и провести трассировку алгоритма.  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Пример формирования вычислительного мышления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496300" cy="433388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i="1" dirty="0" smtClean="0"/>
              <a:t>Пример «Головоломные маршруты» </a:t>
            </a:r>
            <a:r>
              <a:rPr lang="ru-RU" sz="1800" dirty="0" smtClean="0"/>
              <a:t>(</a:t>
            </a:r>
            <a:r>
              <a:rPr lang="ru-RU" sz="1800" dirty="0" err="1" smtClean="0"/>
              <a:t>П.Керзон</a:t>
            </a:r>
            <a:r>
              <a:rPr lang="ru-RU" sz="1800" dirty="0" smtClean="0"/>
              <a:t>, </a:t>
            </a:r>
            <a:r>
              <a:rPr lang="ru-RU" sz="1800" dirty="0" err="1" smtClean="0"/>
              <a:t>П.Макоуэн</a:t>
            </a:r>
            <a:r>
              <a:rPr lang="ru-RU" sz="1800" dirty="0" smtClean="0"/>
              <a:t>).</a:t>
            </a:r>
            <a:r>
              <a:rPr lang="ru-RU" altLang="ru-RU" sz="1800" dirty="0"/>
              <a:t>	</a:t>
            </a:r>
            <a:r>
              <a:rPr lang="ru-RU" altLang="ru-RU" sz="1800" dirty="0" smtClean="0"/>
              <a:t>	</a:t>
            </a:r>
            <a:endParaRPr lang="ru-RU" altLang="ru-RU" sz="1800" i="1" dirty="0"/>
          </a:p>
          <a:p>
            <a:pPr algn="ctr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/>
          </a:p>
          <a:p>
            <a:pPr algn="just" eaLnBrk="1" hangingPunct="1">
              <a:buFontTx/>
              <a:buNone/>
              <a:defRPr/>
            </a:pPr>
            <a:endParaRPr lang="ru-RU" altLang="ru-RU" sz="1800" u="sng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</p:txBody>
      </p:sp>
      <p:sp>
        <p:nvSpPr>
          <p:cNvPr id="553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220A58-8F54-4FC0-914B-74B404D71AA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55301" name="Объект 2"/>
          <p:cNvSpPr txBox="1">
            <a:spLocks/>
          </p:cNvSpPr>
          <p:nvPr/>
        </p:nvSpPr>
        <p:spPr bwMode="auto">
          <a:xfrm>
            <a:off x="250825" y="1412875"/>
            <a:ext cx="475297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Этапы деятельности.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1. Анализ того, почему решение второй задачи оказалось легче чем первой – потому что исходные данные </a:t>
            </a:r>
            <a:r>
              <a:rPr lang="ru-RU" altLang="ru-RU" sz="1800" b="1" dirty="0"/>
              <a:t>представлены</a:t>
            </a:r>
            <a:r>
              <a:rPr lang="ru-RU" altLang="ru-RU" sz="1800" dirty="0"/>
              <a:t> в более удобной форме (форме графа).</a:t>
            </a:r>
          </a:p>
          <a:p>
            <a:pPr>
              <a:buFontTx/>
              <a:buNone/>
            </a:pPr>
            <a:r>
              <a:rPr lang="ru-RU" altLang="ru-RU" sz="1800" dirty="0"/>
              <a:t>2. </a:t>
            </a:r>
            <a:r>
              <a:rPr lang="ru-RU" altLang="ru-RU" sz="1800" b="1" dirty="0"/>
              <a:t>Обобщение </a:t>
            </a:r>
            <a:r>
              <a:rPr lang="ru-RU" altLang="ru-RU" sz="1800" dirty="0"/>
              <a:t>обеих задач, чтобы они стали одинаковыми, увидев важнейшие сходные черты с помощью </a:t>
            </a:r>
            <a:r>
              <a:rPr lang="ru-RU" altLang="ru-RU" sz="1800" b="1" dirty="0"/>
              <a:t>сопоставления с образцом</a:t>
            </a:r>
            <a:r>
              <a:rPr lang="ru-RU" altLang="ru-RU" sz="1800" dirty="0"/>
              <a:t>. При этом пришлось </a:t>
            </a:r>
            <a:r>
              <a:rPr lang="ru-RU" altLang="ru-RU" sz="1800" b="1" dirty="0"/>
              <a:t>абстрагироваться</a:t>
            </a:r>
            <a:r>
              <a:rPr lang="ru-RU" altLang="ru-RU" sz="1800" dirty="0"/>
              <a:t> от деталей, таких как отели и туристические достопримечательности или необходимость ходить конем или ехать по линиям метро. Для задачи шахматного коня это позволило ее получить представление в виде графа, а затем – улучшенного графа.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 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dirty="0"/>
          </a:p>
        </p:txBody>
      </p:sp>
      <p:pic>
        <p:nvPicPr>
          <p:cNvPr id="5530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0188"/>
            <a:ext cx="3562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31925"/>
            <a:ext cx="30956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Пример формирования вычислительного мышления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496300" cy="433388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i="1" dirty="0" smtClean="0"/>
              <a:t>Пример «Головоломные маршруты» </a:t>
            </a:r>
            <a:r>
              <a:rPr lang="ru-RU" sz="1800" dirty="0" smtClean="0"/>
              <a:t>(</a:t>
            </a:r>
            <a:r>
              <a:rPr lang="ru-RU" sz="1800" dirty="0" err="1" smtClean="0"/>
              <a:t>П.Керзон</a:t>
            </a:r>
            <a:r>
              <a:rPr lang="ru-RU" sz="1800" dirty="0" smtClean="0"/>
              <a:t>, </a:t>
            </a:r>
            <a:r>
              <a:rPr lang="ru-RU" sz="1800" dirty="0" err="1" smtClean="0"/>
              <a:t>П.Макоуэн</a:t>
            </a:r>
            <a:r>
              <a:rPr lang="ru-RU" sz="1800" dirty="0" smtClean="0"/>
              <a:t>).</a:t>
            </a:r>
            <a:r>
              <a:rPr lang="ru-RU" altLang="ru-RU" sz="1800" dirty="0"/>
              <a:t>	</a:t>
            </a:r>
            <a:r>
              <a:rPr lang="ru-RU" altLang="ru-RU" sz="1800" dirty="0" smtClean="0"/>
              <a:t>	</a:t>
            </a:r>
            <a:endParaRPr lang="ru-RU" altLang="ru-RU" sz="1800" i="1" dirty="0"/>
          </a:p>
          <a:p>
            <a:pPr algn="ctr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/>
          </a:p>
          <a:p>
            <a:pPr algn="just" eaLnBrk="1" hangingPunct="1">
              <a:buFontTx/>
              <a:buNone/>
              <a:defRPr/>
            </a:pPr>
            <a:endParaRPr lang="ru-RU" altLang="ru-RU" sz="1800" u="sng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</p:txBody>
      </p:sp>
      <p:sp>
        <p:nvSpPr>
          <p:cNvPr id="563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98486-9877-40AE-8DEB-2353A41875F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56325" name="Объект 2"/>
          <p:cNvSpPr txBox="1">
            <a:spLocks/>
          </p:cNvSpPr>
          <p:nvPr/>
        </p:nvSpPr>
        <p:spPr bwMode="auto">
          <a:xfrm>
            <a:off x="250825" y="1412875"/>
            <a:ext cx="84359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Этапы деятельности.</a:t>
            </a:r>
          </a:p>
          <a:p>
            <a:pPr>
              <a:buFontTx/>
              <a:buNone/>
            </a:pPr>
            <a:r>
              <a:rPr lang="ru-RU" altLang="ru-RU" sz="1800" dirty="0"/>
              <a:t>3. </a:t>
            </a:r>
            <a:r>
              <a:rPr lang="ru-RU" altLang="ru-RU" sz="1800" b="1" dirty="0"/>
              <a:t>Обобщение</a:t>
            </a:r>
            <a:r>
              <a:rPr lang="ru-RU" altLang="ru-RU" sz="1800" dirty="0"/>
              <a:t> задач до такой степени, что они становятся не просто похожими, но в точности одинаковыми. </a:t>
            </a:r>
            <a:r>
              <a:rPr lang="ru-RU" altLang="ru-RU" sz="1800" b="1" dirty="0"/>
              <a:t>Обобщенная </a:t>
            </a:r>
            <a:r>
              <a:rPr lang="ru-RU" altLang="ru-RU" sz="1800" dirty="0"/>
              <a:t>версия алгоритма подходит для решения обеих головоломок.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Коллекции учебных материалов для развития вычислительного мышления</a:t>
            </a:r>
            <a:endParaRPr lang="ru-RU" altLang="ru-RU" sz="2400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982B3C-8494-4664-BD69-962BE39CD95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57348" name="Прямоугольник 6"/>
          <p:cNvSpPr>
            <a:spLocks noChangeArrowheads="1"/>
          </p:cNvSpPr>
          <p:nvPr/>
        </p:nvSpPr>
        <p:spPr bwMode="auto">
          <a:xfrm>
            <a:off x="457200" y="1052513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Google for Education</a:t>
            </a:r>
            <a:r>
              <a:rPr lang="ru-RU" altLang="ru-RU" sz="1800"/>
              <a:t>: </a:t>
            </a:r>
            <a:r>
              <a:rPr lang="en-GB" altLang="ru-RU" sz="1800">
                <a:hlinkClick r:id="rId4"/>
              </a:rPr>
              <a:t>https://edu.google.com/resources/programs/exploring-computational-thinking/index.html#!home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/>
          </a:p>
        </p:txBody>
      </p:sp>
      <p:sp>
        <p:nvSpPr>
          <p:cNvPr id="57349" name="Прямоугольник 3"/>
          <p:cNvSpPr>
            <a:spLocks noChangeArrowheads="1"/>
          </p:cNvSpPr>
          <p:nvPr/>
        </p:nvSpPr>
        <p:spPr bwMode="auto">
          <a:xfrm>
            <a:off x="323850" y="3357563"/>
            <a:ext cx="8424863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ea typeface="Calibri" panose="020F0502020204030204" pitchFamily="34" charset="0"/>
                <a:cs typeface="Times New Roman" panose="02020603050405020304" pitchFamily="18" charset="0"/>
              </a:rPr>
              <a:t>«В рамках нашего продолжающегося партнерства с широким образовательным сообществом мы выпускаем ресурсы Google Exploring Computational Thinking (включая онлайновый курс «Вычислительное мышление для педагогов») в помощь организациям, работающим над поддержкой преподавания и обучения вычислительному мышлению во всем мире. Ресурсы, включая коллекцию планов уроков, видео и другие, были созданы, чтобы обеспечить лучшее понимание ВМ для преподавателей и администраторов, а также для поддержки тех, кто хочет интегрировать ВМ в содержание своего предмета, учебную практику и обучение». 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35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6000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576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Вычислительное мышление в образовании (Европа)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9FBB2-96F1-4BC3-9E60-21E74DE46A3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59398" name="Прямоугольник 1"/>
          <p:cNvSpPr>
            <a:spLocks noChangeArrowheads="1"/>
          </p:cNvSpPr>
          <p:nvPr/>
        </p:nvSpPr>
        <p:spPr bwMode="auto">
          <a:xfrm>
            <a:off x="250825" y="6229350"/>
            <a:ext cx="7637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i="1" dirty="0" smtClean="0">
                <a:solidFill>
                  <a:srgbClr val="FF0000"/>
                </a:solidFill>
                <a:latin typeface="+mn-lt"/>
              </a:rPr>
              <a:t>Отчет </a:t>
            </a:r>
            <a:r>
              <a:rPr lang="en-US" altLang="ru-RU" sz="1600" i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Developing Computational Thinking in Compulsory Education”, EU, 2016</a:t>
            </a:r>
            <a:endParaRPr lang="ru-RU" altLang="ru-RU" sz="1800" i="1" dirty="0" smtClean="0"/>
          </a:p>
        </p:txBody>
      </p:sp>
      <p:sp>
        <p:nvSpPr>
          <p:cNvPr id="65541" name="Объект 1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5094288"/>
          </a:xfrm>
        </p:spPr>
        <p:txBody>
          <a:bodyPr/>
          <a:lstStyle/>
          <a:p>
            <a:pPr marL="358775" indent="-358775">
              <a:buFontTx/>
              <a:buNone/>
            </a:pPr>
            <a:r>
              <a:rPr lang="ru-RU" altLang="ru-RU" sz="1800" smtClean="0"/>
              <a:t>«Наблюдается рост интеграции ВМ в обязательное образование, о чем свидетельствует недавняя волна реформ учебных программ. </a:t>
            </a:r>
          </a:p>
          <a:p>
            <a:pPr marL="358775" indent="-358775">
              <a:buFontTx/>
              <a:buNone/>
            </a:pPr>
            <a:r>
              <a:rPr lang="ru-RU" altLang="ru-RU" sz="1800" smtClean="0"/>
              <a:t>11 стран в Европе и за ее пределами (</a:t>
            </a:r>
            <a:r>
              <a:rPr lang="en-US" altLang="ru-RU" sz="1800" smtClean="0"/>
              <a:t>DK</a:t>
            </a:r>
            <a:r>
              <a:rPr lang="ru-RU" altLang="ru-RU" sz="1800" smtClean="0"/>
              <a:t>, </a:t>
            </a:r>
            <a:r>
              <a:rPr lang="en-US" altLang="ru-RU" sz="1800" smtClean="0"/>
              <a:t>FR</a:t>
            </a:r>
            <a:r>
              <a:rPr lang="ru-RU" altLang="ru-RU" sz="1800" smtClean="0"/>
              <a:t>, </a:t>
            </a:r>
            <a:r>
              <a:rPr lang="en-US" altLang="ru-RU" sz="1800" smtClean="0"/>
              <a:t>FI</a:t>
            </a:r>
            <a:r>
              <a:rPr lang="ru-RU" altLang="ru-RU" sz="1800" smtClean="0"/>
              <a:t>, </a:t>
            </a:r>
            <a:r>
              <a:rPr lang="en-US" altLang="ru-RU" sz="1800" smtClean="0"/>
              <a:t>HR</a:t>
            </a:r>
            <a:r>
              <a:rPr lang="ru-RU" altLang="ru-RU" sz="1800" smtClean="0"/>
              <a:t>, </a:t>
            </a:r>
            <a:r>
              <a:rPr lang="en-US" altLang="ru-RU" sz="1800" smtClean="0"/>
              <a:t>IT</a:t>
            </a:r>
            <a:r>
              <a:rPr lang="ru-RU" altLang="ru-RU" sz="1800" smtClean="0"/>
              <a:t>, </a:t>
            </a:r>
            <a:r>
              <a:rPr lang="en-US" altLang="ru-RU" sz="1800" smtClean="0"/>
              <a:t>MT</a:t>
            </a:r>
            <a:r>
              <a:rPr lang="ru-RU" altLang="ru-RU" sz="1800" smtClean="0"/>
              <a:t>, </a:t>
            </a:r>
            <a:r>
              <a:rPr lang="en-US" altLang="ru-RU" sz="1800" smtClean="0"/>
              <a:t>PL</a:t>
            </a:r>
            <a:r>
              <a:rPr lang="ru-RU" altLang="ru-RU" sz="1800" smtClean="0"/>
              <a:t>, </a:t>
            </a:r>
            <a:r>
              <a:rPr lang="en-US" altLang="ru-RU" sz="1800" smtClean="0"/>
              <a:t>TR</a:t>
            </a:r>
            <a:r>
              <a:rPr lang="ru-RU" altLang="ru-RU" sz="1800" smtClean="0"/>
              <a:t>, </a:t>
            </a:r>
            <a:r>
              <a:rPr lang="en-US" altLang="ru-RU" sz="1800" smtClean="0"/>
              <a:t>UK</a:t>
            </a:r>
            <a:r>
              <a:rPr lang="ru-RU" altLang="ru-RU" sz="1800" smtClean="0"/>
              <a:t>-</a:t>
            </a:r>
            <a:r>
              <a:rPr lang="en-US" altLang="ru-RU" sz="1800" smtClean="0"/>
              <a:t>EN</a:t>
            </a:r>
            <a:r>
              <a:rPr lang="ru-RU" altLang="ru-RU" sz="1800" smtClean="0"/>
              <a:t>, </a:t>
            </a:r>
            <a:r>
              <a:rPr lang="en-US" altLang="ru-RU" sz="1800" smtClean="0"/>
              <a:t>UK</a:t>
            </a:r>
            <a:r>
              <a:rPr lang="ru-RU" altLang="ru-RU" sz="1800" smtClean="0"/>
              <a:t>-</a:t>
            </a:r>
            <a:r>
              <a:rPr lang="en-US" altLang="ru-RU" sz="1800" smtClean="0"/>
              <a:t>SCT</a:t>
            </a:r>
            <a:r>
              <a:rPr lang="ru-RU" altLang="ru-RU" sz="1800" smtClean="0"/>
              <a:t>) недавно завершили процесс реформ, который включает ВМ и связанные с ними концепции. </a:t>
            </a:r>
          </a:p>
          <a:p>
            <a:pPr marL="358775" indent="-358775">
              <a:buFontTx/>
              <a:buNone/>
            </a:pPr>
            <a:r>
              <a:rPr lang="ru-RU" altLang="ru-RU" sz="1800" smtClean="0"/>
              <a:t>7 стран (Чешская Республика, </a:t>
            </a:r>
            <a:r>
              <a:rPr lang="en-US" altLang="ru-RU" sz="1800" smtClean="0"/>
              <a:t>GR</a:t>
            </a:r>
            <a:r>
              <a:rPr lang="ru-RU" altLang="ru-RU" sz="1800" smtClean="0"/>
              <a:t>, </a:t>
            </a:r>
            <a:r>
              <a:rPr lang="en-US" altLang="ru-RU" sz="1800" smtClean="0"/>
              <a:t>IE</a:t>
            </a:r>
            <a:r>
              <a:rPr lang="ru-RU" altLang="ru-RU" sz="1800" smtClean="0"/>
              <a:t>, </a:t>
            </a:r>
            <a:r>
              <a:rPr lang="en-US" altLang="ru-RU" sz="1800" smtClean="0"/>
              <a:t>NL</a:t>
            </a:r>
            <a:r>
              <a:rPr lang="ru-RU" altLang="ru-RU" sz="1800" smtClean="0"/>
              <a:t>, </a:t>
            </a:r>
            <a:r>
              <a:rPr lang="en-US" altLang="ru-RU" sz="1800" smtClean="0"/>
              <a:t>NO</a:t>
            </a:r>
            <a:r>
              <a:rPr lang="ru-RU" altLang="ru-RU" sz="1800" smtClean="0"/>
              <a:t>, </a:t>
            </a:r>
            <a:r>
              <a:rPr lang="en-US" altLang="ru-RU" sz="1800" smtClean="0"/>
              <a:t>SE</a:t>
            </a:r>
            <a:r>
              <a:rPr lang="ru-RU" altLang="ru-RU" sz="1800" smtClean="0"/>
              <a:t>, </a:t>
            </a:r>
            <a:r>
              <a:rPr lang="en-US" altLang="ru-RU" sz="1800" smtClean="0"/>
              <a:t>UK</a:t>
            </a:r>
            <a:r>
              <a:rPr lang="ru-RU" altLang="ru-RU" sz="1800" smtClean="0"/>
              <a:t>-</a:t>
            </a:r>
            <a:r>
              <a:rPr lang="en-US" altLang="ru-RU" sz="1800" smtClean="0"/>
              <a:t>WLS</a:t>
            </a:r>
            <a:r>
              <a:rPr lang="ru-RU" altLang="ru-RU" sz="1800" smtClean="0"/>
              <a:t>) в настоящее время планируют ввести ВМ в обязательное образование. </a:t>
            </a:r>
          </a:p>
          <a:p>
            <a:pPr marL="358775" indent="-358775">
              <a:buFontTx/>
              <a:buNone/>
            </a:pPr>
            <a:r>
              <a:rPr lang="ru-RU" altLang="ru-RU" sz="1800" smtClean="0"/>
              <a:t>7 стран (</a:t>
            </a:r>
            <a:r>
              <a:rPr lang="en-US" altLang="ru-RU" sz="1800" smtClean="0"/>
              <a:t>AT</a:t>
            </a:r>
            <a:r>
              <a:rPr lang="ru-RU" altLang="ru-RU" sz="1800" smtClean="0"/>
              <a:t>, </a:t>
            </a:r>
            <a:r>
              <a:rPr lang="en-US" altLang="ru-RU" sz="1800" smtClean="0"/>
              <a:t>PT</a:t>
            </a:r>
            <a:r>
              <a:rPr lang="ru-RU" altLang="ru-RU" sz="1800" smtClean="0"/>
              <a:t>, </a:t>
            </a:r>
            <a:r>
              <a:rPr lang="en-US" altLang="ru-RU" sz="1800" smtClean="0"/>
              <a:t>CY</a:t>
            </a:r>
            <a:r>
              <a:rPr lang="ru-RU" altLang="ru-RU" sz="1800" smtClean="0"/>
              <a:t>, </a:t>
            </a:r>
            <a:r>
              <a:rPr lang="en-US" altLang="ru-RU" sz="1800" smtClean="0"/>
              <a:t>IL</a:t>
            </a:r>
            <a:r>
              <a:rPr lang="ru-RU" altLang="ru-RU" sz="1800" smtClean="0"/>
              <a:t>, </a:t>
            </a:r>
            <a:r>
              <a:rPr lang="en-US" altLang="ru-RU" sz="1800" smtClean="0"/>
              <a:t>LT</a:t>
            </a:r>
            <a:r>
              <a:rPr lang="ru-RU" altLang="ru-RU" sz="1800" smtClean="0"/>
              <a:t>, </a:t>
            </a:r>
            <a:r>
              <a:rPr lang="en-US" altLang="ru-RU" sz="1800" smtClean="0"/>
              <a:t>HU</a:t>
            </a:r>
            <a:r>
              <a:rPr lang="ru-RU" altLang="ru-RU" sz="1800" smtClean="0"/>
              <a:t>, </a:t>
            </a:r>
            <a:r>
              <a:rPr lang="en-US" altLang="ru-RU" sz="1800" smtClean="0"/>
              <a:t>SK</a:t>
            </a:r>
            <a:r>
              <a:rPr lang="ru-RU" altLang="ru-RU" sz="1800" smtClean="0"/>
              <a:t>) интегрируют ВМ, опираясь на свои давние традиции обучения информатике, в основном в старших классах средней школы. Некоторые из них расширяют образование в области ВМ и включают в него младшие классы средней школы и начальный уровень.</a:t>
            </a:r>
          </a:p>
          <a:p>
            <a:pPr marL="358775" indent="-358775">
              <a:buFontTx/>
              <a:buNone/>
            </a:pPr>
            <a:r>
              <a:rPr lang="ru-RU" altLang="ru-RU" sz="1800" smtClean="0"/>
              <a:t>Большинство стран интегрируют ВМ в среднюю школу. Тем не менее, наблюдается растущая тенденция к интеграции в начальную школу. Несколько стран внедряют ВМ</a:t>
            </a:r>
            <a:r>
              <a:rPr lang="en-US" altLang="ru-RU" sz="1800" smtClean="0"/>
              <a:t> </a:t>
            </a:r>
            <a:r>
              <a:rPr lang="ru-RU" altLang="ru-RU" sz="1800" smtClean="0"/>
              <a:t>в предметных областях, особенно на начальном уровне. Некоторые страны рассматривают ВМ</a:t>
            </a:r>
            <a:r>
              <a:rPr lang="en-US" altLang="ru-RU" sz="1800" smtClean="0"/>
              <a:t> </a:t>
            </a:r>
            <a:r>
              <a:rPr lang="ru-RU" altLang="ru-RU" sz="1800" smtClean="0"/>
              <a:t>и связанные с ней концепции как часть своей программы обучения цифровой компетенции».</a:t>
            </a:r>
            <a:endParaRPr lang="ru-RU" altLang="ru-RU" smtClean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13787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Заключение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76238" y="1124744"/>
            <a:ext cx="8496300" cy="5256212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Имеет место двунаправленная связь между вычислительным мышлением – ментальным качеством, которое подлежит развитию в процессе образования – и тем аспектом информатизации образования, который направлен на интеллектуализацию деятельности учащихся на основе реализации дидактических возможностей современных информационных и коммуникационных технологий. Указанная интеллектуализация деятельности требует наличия адекватного стиля мышления и специальных навыков, совокупность которых сведена в понятие «вычислительное мышление». </a:t>
            </a:r>
            <a:endParaRPr lang="ru-RU" sz="1800" dirty="0" smtClean="0"/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С </a:t>
            </a:r>
            <a:r>
              <a:rPr lang="ru-RU" sz="1800" dirty="0"/>
              <a:t>другой стороны, развитие вычислительного мышления в полной мере опирается на ресурсную базу информатизации образования – материальную, методологическую и технологическую. Не случайно, что цель развития вычислительного мышления не возникла (а возникнув, не смогла бы быть в полной мере выполнима) в период времени, предшествующий современному этапу информатизации образования</a:t>
            </a:r>
            <a:r>
              <a:rPr lang="ru-RU" sz="1800" dirty="0" smtClean="0"/>
              <a:t>.</a:t>
            </a:r>
            <a:r>
              <a:rPr lang="ru-RU" altLang="ru-RU" sz="1800" dirty="0" smtClean="0">
                <a:solidFill>
                  <a:srgbClr val="00B0F0"/>
                </a:solidFill>
              </a:rPr>
              <a:t>		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1800" dirty="0"/>
              <a:t>	</a:t>
            </a:r>
            <a:r>
              <a:rPr lang="ru-RU" altLang="ru-RU" sz="1800" dirty="0" smtClean="0"/>
              <a:t>	</a:t>
            </a:r>
            <a:endParaRPr lang="ru-RU" altLang="ru-RU" sz="1800" i="1" dirty="0"/>
          </a:p>
          <a:p>
            <a:pPr algn="ctr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/>
          </a:p>
          <a:p>
            <a:pPr algn="just" eaLnBrk="1" hangingPunct="1">
              <a:buFontTx/>
              <a:buNone/>
              <a:defRPr/>
            </a:pPr>
            <a:endParaRPr lang="ru-RU" altLang="ru-RU" sz="1800" u="sng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</p:txBody>
      </p:sp>
      <p:sp>
        <p:nvSpPr>
          <p:cNvPr id="6758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A27A2D-8186-4F62-B970-482B91D5868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4307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 b="1" smtClean="0">
                <a:solidFill>
                  <a:schemeClr val="accent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</a:rPr>
              <a:t>Основные тезисы доклада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1872208"/>
          </a:xfrm>
        </p:spPr>
        <p:txBody>
          <a:bodyPr/>
          <a:lstStyle/>
          <a:p>
            <a:pPr marL="360000" indent="-360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Информатизация </a:t>
            </a:r>
            <a:r>
              <a:rPr lang="ru-RU" sz="1800" dirty="0"/>
              <a:t>образования способствует развитию определенного стиля мышления, нацеливающего человека на решение проблем с помощью средств информатизации и создающего предпосылки для этого в виде набора определенных навыков.</a:t>
            </a:r>
          </a:p>
          <a:p>
            <a:pPr marL="360000" indent="-360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С другой стороны, существует стиль </a:t>
            </a:r>
            <a:r>
              <a:rPr lang="ru-RU" sz="1800" dirty="0"/>
              <a:t>мышления, благоприятствующий реализации потенциала, создаваемого информатизацией образования, </a:t>
            </a:r>
            <a:r>
              <a:rPr lang="ru-RU" sz="1800" dirty="0" smtClean="0"/>
              <a:t>способствующий </a:t>
            </a:r>
            <a:r>
              <a:rPr lang="ru-RU" sz="1800" dirty="0"/>
              <a:t>раскрытию и использованию ее </a:t>
            </a:r>
            <a:r>
              <a:rPr lang="ru-RU" sz="1800" dirty="0" smtClean="0"/>
              <a:t>возможностей.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916A9-F41E-47EF-8899-7FB38B221A0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12523"/>
              </p:ext>
            </p:extLst>
          </p:nvPr>
        </p:nvGraphicFramePr>
        <p:xfrm>
          <a:off x="179512" y="3017480"/>
          <a:ext cx="8784976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017"/>
                <a:gridCol w="43929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Вопросы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Ответы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Можно ли обозначить такой стиль мышления одним термином?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Да, соответствующий термин введен 10 лет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назад,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назван «Вычислительное мышление»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Computational thinking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 и чрезвычайно популяре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н за рубежом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 чем реально заключается содержание такого термина? Каковы его составляющие?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Раскрывается ниже (исходя из принципа «Не надо улиц переименовывать, постройте новые и назовите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»). См.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также </a:t>
                      </a:r>
                      <a:r>
                        <a:rPr lang="ru-RU" altLang="ru-RU" sz="1400" i="1" dirty="0" smtClean="0">
                          <a:solidFill>
                            <a:schemeClr val="tx1"/>
                          </a:solidFill>
                        </a:rPr>
                        <a:t>«Вычислительное мышление», Образование и наука, </a:t>
                      </a:r>
                      <a:r>
                        <a:rPr lang="ru-RU" altLang="ru-RU" sz="1400" i="1" dirty="0" err="1" smtClean="0">
                          <a:solidFill>
                            <a:schemeClr val="tx1"/>
                          </a:solidFill>
                        </a:rPr>
                        <a:t>Хеннер</a:t>
                      </a:r>
                      <a:r>
                        <a:rPr lang="ru-RU" altLang="ru-RU" sz="1400" i="1" dirty="0" smtClean="0">
                          <a:solidFill>
                            <a:schemeClr val="tx1"/>
                          </a:solidFill>
                        </a:rPr>
                        <a:t> Е.К., 2016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Обозначает ли он нечто реально новое для образования?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Да, благодаря синергетическому эффекту, создаваемому за счет взаимодействия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компонент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accent2"/>
                </a:solidFill>
              </a:rPr>
              <a:t>Вычислительное мышление и решение проблем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40306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1800" dirty="0" smtClean="0"/>
              <a:t>«Моя интерпретация слов «проблема» и «решение» является широкой. Я имею в виду не только математически четко определенные проблемы, решения которых полностью анализируемы, например, доказательство, алгоритм или программа, но и проблемы в реальном мире, решения которых могут иметь вид крупных, сложных программных систем. … Вычислительное мышление используется в постановке и анализе проблем и их решений, широком толковании» </a:t>
            </a:r>
            <a:r>
              <a:rPr lang="ru-RU" altLang="ru-RU" sz="1800" dirty="0" smtClean="0">
                <a:solidFill>
                  <a:schemeClr val="accent2"/>
                </a:solidFill>
              </a:rPr>
              <a:t>(</a:t>
            </a:r>
            <a:r>
              <a:rPr lang="en-US" altLang="ru-RU" sz="1800" i="1" dirty="0" smtClean="0">
                <a:solidFill>
                  <a:schemeClr val="accent2"/>
                </a:solidFill>
              </a:rPr>
              <a:t>Wing J.</a:t>
            </a:r>
            <a:r>
              <a:rPr lang="ru-RU" altLang="ru-RU" sz="1800" i="1" dirty="0" smtClean="0">
                <a:solidFill>
                  <a:schemeClr val="accent2"/>
                </a:solidFill>
              </a:rPr>
              <a:t>, 2008</a:t>
            </a:r>
            <a:r>
              <a:rPr lang="ru-RU" altLang="ru-RU" sz="1800" dirty="0" smtClean="0">
                <a:solidFill>
                  <a:schemeClr val="accent2"/>
                </a:solidFill>
              </a:rPr>
              <a:t>)</a:t>
            </a:r>
            <a:r>
              <a:rPr lang="ru-RU" altLang="ru-RU" sz="1800" i="1" dirty="0" smtClean="0">
                <a:solidFill>
                  <a:schemeClr val="accent2"/>
                </a:solidFill>
              </a:rPr>
              <a:t>.</a:t>
            </a:r>
            <a:endParaRPr lang="en-US" altLang="ru-RU" sz="1800" i="1" dirty="0" smtClean="0">
              <a:solidFill>
                <a:schemeClr val="accent2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altLang="ru-RU" sz="1800" dirty="0" smtClean="0"/>
              <a:t>«Компетентность в области решения проблем» это способность учащегося использовать познавательные умения для разрешения </a:t>
            </a:r>
            <a:r>
              <a:rPr lang="ru-RU" altLang="ru-RU" sz="1800" dirty="0" err="1" smtClean="0"/>
              <a:t>межпредметных</a:t>
            </a:r>
            <a:r>
              <a:rPr lang="ru-RU" altLang="ru-RU" sz="1800" dirty="0" smtClean="0"/>
              <a:t> реальных проблем, в которых способ решения с первого взгляда явно не определяется. Умения, необходимые для решения проблемы, формируются в разных учебных областях, а не только в рамках одной из них – математической, естественнонаучной или чтения» </a:t>
            </a:r>
            <a:r>
              <a:rPr lang="ru-RU" altLang="ru-RU" sz="1800" dirty="0" smtClean="0">
                <a:solidFill>
                  <a:schemeClr val="accent2"/>
                </a:solidFill>
              </a:rPr>
              <a:t>(</a:t>
            </a:r>
            <a:r>
              <a:rPr lang="en-US" altLang="ru-RU" sz="1800" i="1" dirty="0" smtClean="0">
                <a:solidFill>
                  <a:schemeClr val="accent2"/>
                </a:solidFill>
              </a:rPr>
              <a:t>The PISA 2003 Assessment Framework</a:t>
            </a:r>
            <a:r>
              <a:rPr lang="ru-RU" altLang="ru-RU" sz="1800" dirty="0" smtClean="0">
                <a:solidFill>
                  <a:schemeClr val="accent2"/>
                </a:solidFill>
              </a:rPr>
              <a:t>)</a:t>
            </a:r>
            <a:endParaRPr lang="ru-RU" altLang="ru-RU" sz="1800" i="1" dirty="0" smtClean="0">
              <a:solidFill>
                <a:schemeClr val="accent2"/>
              </a:solidFill>
            </a:endParaRPr>
          </a:p>
        </p:txBody>
      </p:sp>
      <p:sp>
        <p:nvSpPr>
          <p:cNvPr id="4301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738D4-625E-4B24-9D89-82C99DC58B8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01125" cy="993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Вычислительное мышление и решение проблем: операциональное определение, сформулированное в педагогической среде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23988"/>
            <a:ext cx="84963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/>
              <a:t>«Вычислительное мышление – процесс решения проблем, включающий следующие характеристики (но не ограничивающийся ими):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формулирование проблем таким образом, чтобы позволить использовать компьютер и другие инструменты для их решения;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логическую организацию и анализ данных;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представление данных через абстракции, такие как модели и имитации;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автоматизацию решения посредством алгоритмического мышления (серии упорядоченных шагов);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выявление, анализ и реализацию возможных решений с целью достижения наиболее эффективного и эффектного сочетания шагов и ресурсов;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обобщение и перенос процесса решения данной проблемы на процесс решения широкого круга задач</a:t>
            </a:r>
            <a:r>
              <a:rPr lang="ru-RU" sz="1800" dirty="0" smtClean="0"/>
              <a:t>».</a:t>
            </a:r>
          </a:p>
          <a:p>
            <a:pPr marL="457200" lvl="1" indent="0">
              <a:buFontTx/>
              <a:buNone/>
              <a:defRPr/>
            </a:pPr>
            <a:r>
              <a:rPr lang="ru-RU" sz="1800" dirty="0" smtClean="0">
                <a:solidFill>
                  <a:schemeClr val="accent2"/>
                </a:solidFill>
              </a:rPr>
              <a:t>(</a:t>
            </a:r>
            <a:r>
              <a:rPr lang="ru-RU" sz="1800" i="1" dirty="0" smtClean="0">
                <a:solidFill>
                  <a:schemeClr val="accent2"/>
                </a:solidFill>
              </a:rPr>
              <a:t>Американская ассоциация учителей информатики, 2008</a:t>
            </a:r>
            <a:r>
              <a:rPr lang="ru-RU" sz="1800" dirty="0" smtClean="0">
                <a:solidFill>
                  <a:schemeClr val="accent2"/>
                </a:solidFill>
              </a:rPr>
              <a:t>)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403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3B0E2-D07C-4B89-8AA4-D62E4261F23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Вычислительное мышление как метапредметный результат образования</a:t>
            </a:r>
            <a:endParaRPr lang="ru-RU" altLang="ru-RU" sz="2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23850" y="1125538"/>
          <a:ext cx="8569324" cy="50038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1096"/>
                <a:gridCol w="1876637"/>
                <a:gridCol w="1990347"/>
                <a:gridCol w="1224829"/>
                <a:gridCol w="1122759"/>
                <a:gridCol w="1123656"/>
              </a:tblGrid>
              <a:tr h="64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Примеры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возможнос-тей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Естествен-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ные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науки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Социаль-ные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науки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Гуманитарные науки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</a:tr>
              <a:tr h="1066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Сбор данных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источника данных для проблемной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источника данных для проблемной области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Сбор экспериментальных данных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статистических данных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Лингвистический анализ предложений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</a:tr>
              <a:tr h="128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Анализ данных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Написание программ для основных статистических расчетов на множестве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результатов статистических испытаний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экспериментальных данных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Идентификация трендов в статистических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Идентификация шаблонов в предложениях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</a:tr>
              <a:tr h="1376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Представление данных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структур данных, таких как массивы, связанные списки, стеки, очереди, графы и др.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Использование гистограмм, круговых диаграмм, списков, графиков и т.д. для представления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Итоговое представление экспериментальных данных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Итоговое представление трендов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Представ-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ление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шаблонов в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предложе-ниях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Проблема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декомпози-ции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Определение объектов, методов и функций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Применение порядка операций в выражениях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Разработка классификаций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Создание схем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>
                    <a:solidFill>
                      <a:srgbClr val="E1F2F3"/>
                    </a:solidFill>
                  </a:tcPr>
                </a:tc>
              </a:tr>
            </a:tbl>
          </a:graphicData>
        </a:graphic>
      </p:graphicFrame>
      <p:sp>
        <p:nvSpPr>
          <p:cNvPr id="461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9569A4-DA67-4C23-B2D1-BEC4F0E4257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Вычислительное мышление как метапредметный результат образования</a:t>
            </a:r>
            <a:endParaRPr lang="ru-RU" altLang="ru-RU" sz="2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23850" y="1125538"/>
          <a:ext cx="8569324" cy="64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1096"/>
                <a:gridCol w="1876637"/>
                <a:gridCol w="1990347"/>
                <a:gridCol w="1224829"/>
                <a:gridCol w="1122759"/>
                <a:gridCol w="1123656"/>
              </a:tblGrid>
              <a:tr h="63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Примеры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возможнос-тей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Естествен-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ные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науки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Социаль-ные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науки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Гуманитарные науки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97" marR="49197" marT="0" marB="0" anchor="ctr"/>
                </a:tc>
              </a:tr>
            </a:tbl>
          </a:graphicData>
        </a:graphic>
      </p:graphicFrame>
      <p:sp>
        <p:nvSpPr>
          <p:cNvPr id="471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3878F4-ABA2-4A4F-8D5C-671F67582F4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773238"/>
          <a:ext cx="8569324" cy="48609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1094"/>
                <a:gridCol w="1876638"/>
                <a:gridCol w="1990347"/>
                <a:gridCol w="1224830"/>
                <a:gridCol w="1122760"/>
                <a:gridCol w="1123655"/>
              </a:tblGrid>
              <a:tr h="142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Абстракция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процедур инкапсуляции набора часто повторяющихся команд; использование условий, циклов, рекурсий и т.д.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переменных в алгебре; изучение функций в алгебре и сравнение с функциями в программировании; использование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итерации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Построение модели физической сущности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Представление фактов, вывод заключений из фактов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сравнений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метафор; написание историй с подразделами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</a:tr>
              <a:tr h="947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Алгоритмы и процедуры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Изучение классических алгоритмов; использование алгоритмов для решения проблем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Выполнение деления столбиком, разложения на множители; перенос цифр между колонками при сложении и вычитании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Выполнение экспериментальных процедур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Запись инструкций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</a:tr>
              <a:tr h="914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Автоматизация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таких инструментов как интерактивные графические системы, языков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StarLogo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Python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компьютерно-оснащенных лабораторных работ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электронных таблиц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программ проверки орфографии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</a:tr>
              <a:tr h="789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Распарал-леливание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Представление данных в виде, допускающем параллельную обработку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Решение систем линейных уравнений, умножение матриц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Эксперименты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 различными параметрами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</a:tr>
              <a:tr h="789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Моделиро-вание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Алгоритмы анимации, параметризация и оптимизация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Графики функций и изменение значений переменных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Моделирование движение тел в солнечной системе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Игры типа «Эпоха империй»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Исторические реконструкции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096" marR="29096" marT="0" marB="0">
                    <a:solidFill>
                      <a:srgbClr val="E1F2F3"/>
                    </a:solidFill>
                  </a:tcPr>
                </a:tc>
              </a:tr>
            </a:tbl>
          </a:graphicData>
        </a:graphic>
      </p:graphicFrame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Основные составляющие вычислительного мышления</a:t>
            </a:r>
          </a:p>
        </p:txBody>
      </p:sp>
      <p:sp>
        <p:nvSpPr>
          <p:cNvPr id="4915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3D74A3-B501-4062-ADBC-BEFDBCD69B1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472113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dirty="0"/>
              <a:t>Декомпозиция </a:t>
            </a:r>
            <a:r>
              <a:rPr lang="ru-RU" sz="1800" dirty="0" smtClean="0"/>
              <a:t>– </a:t>
            </a:r>
            <a:r>
              <a:rPr lang="ru-RU" sz="1800" dirty="0"/>
              <a:t>это умение разбить сложный объект (проблему) на несколько частей, для того чтобы процесс нахождения решения стал проще и понятнее</a:t>
            </a:r>
            <a:r>
              <a:rPr lang="ru-RU" sz="1800" dirty="0" smtClean="0"/>
              <a:t>. Декомпозиция позволяет </a:t>
            </a:r>
            <a:r>
              <a:rPr lang="ru-RU" sz="1800" dirty="0"/>
              <a:t>обозначить круг задач, необходимых для решения каждой части проблемы в отдельности, и как результат всей проблемы в целом</a:t>
            </a:r>
            <a:r>
              <a:rPr lang="ru-RU" sz="1800" dirty="0" smtClean="0"/>
              <a:t>.</a:t>
            </a:r>
            <a:endParaRPr lang="ru-RU" sz="1800" dirty="0"/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dirty="0" smtClean="0"/>
              <a:t>Обобщение </a:t>
            </a:r>
            <a:r>
              <a:rPr lang="ru-RU" sz="1800" dirty="0" smtClean="0"/>
              <a:t>– </a:t>
            </a:r>
            <a:r>
              <a:rPr lang="ru-RU" sz="1800" dirty="0"/>
              <a:t>это способность распознать при анализе задачи некие общие черты и признаки, которые присущи ряду известных предметов и явлений. То есть это поиск какого-либо типового </a:t>
            </a:r>
            <a:r>
              <a:rPr lang="ru-RU" sz="1800" dirty="0" smtClean="0"/>
              <a:t>шаблона (паттерна), </a:t>
            </a:r>
            <a:r>
              <a:rPr lang="ru-RU" sz="1800" dirty="0"/>
              <a:t>который ляжет в основу будущего алгоритма решения.</a:t>
            </a: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dirty="0" smtClean="0"/>
              <a:t>Алгоритмическое </a:t>
            </a:r>
            <a:r>
              <a:rPr lang="ru-RU" sz="1800" b="1" dirty="0"/>
              <a:t>мышление </a:t>
            </a:r>
            <a:r>
              <a:rPr lang="ru-RU" sz="1800" dirty="0"/>
              <a:t>– это навык представления решения проблемы в виде последовательности действий, которые шаг за шагом приведут к достижению результата. </a:t>
            </a:r>
            <a:r>
              <a:rPr lang="ru-RU" sz="1800" dirty="0" smtClean="0"/>
              <a:t>Алгоритмизация тесно </a:t>
            </a:r>
            <a:r>
              <a:rPr lang="ru-RU" sz="1800" dirty="0"/>
              <a:t>взаимосвязана с принципом обобщения – если решение той или иной задачи лежит в области известной последовательности действий, не стоит придумывать </a:t>
            </a:r>
            <a:r>
              <a:rPr lang="ru-RU" sz="1800" dirty="0" smtClean="0"/>
              <a:t>ее заново.</a:t>
            </a:r>
            <a:endParaRPr lang="ru-RU" sz="1800" dirty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86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accent2"/>
                </a:solidFill>
              </a:rPr>
              <a:t>Основные составляющие вычислительного мышления</a:t>
            </a:r>
          </a:p>
        </p:txBody>
      </p:sp>
      <p:sp>
        <p:nvSpPr>
          <p:cNvPr id="5017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E75440-3D64-4177-A60C-53697FFC69A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472113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dirty="0"/>
              <a:t>Абстрагирование </a:t>
            </a:r>
            <a:r>
              <a:rPr lang="ru-RU" sz="1800" dirty="0"/>
              <a:t>– это способность исключить незначительные и несущественные детали, выделив при этом основную концептуальную идею</a:t>
            </a:r>
            <a:r>
              <a:rPr lang="ru-RU" sz="1800" dirty="0" smtClean="0"/>
              <a:t>. </a:t>
            </a:r>
            <a:r>
              <a:rPr lang="ru-RU" sz="1800" dirty="0"/>
              <a:t>Понимание абстракций требует, чтобы мы делали обобщения, делали выводы и использовали другие мыслительные процессы для решения проблем, чтобы представить то, что мы не можем увидеть или потрогать.</a:t>
            </a: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dirty="0" smtClean="0"/>
              <a:t>Численное моделирование </a:t>
            </a:r>
            <a:r>
              <a:rPr lang="ru-RU" sz="1800" dirty="0" smtClean="0"/>
              <a:t>– </a:t>
            </a:r>
            <a:r>
              <a:rPr lang="ru-RU" sz="1800" dirty="0"/>
              <a:t>это </a:t>
            </a:r>
            <a:r>
              <a:rPr lang="ru-RU" sz="1800" dirty="0" smtClean="0"/>
              <a:t>создание моделей вычислительных процессов с целью их изучения и проведения экспериментов на модели, а не в реальном мире.</a:t>
            </a:r>
            <a:endParaRPr lang="ru-RU" sz="1800" dirty="0"/>
          </a:p>
          <a:p>
            <a:pPr marL="360000" indent="-360000">
              <a:spcAft>
                <a:spcPts val="600"/>
              </a:spcAft>
              <a:buFontTx/>
              <a:buNone/>
              <a:defRPr/>
            </a:pPr>
            <a:r>
              <a:rPr lang="ru-RU" sz="1800" b="1" dirty="0" smtClean="0"/>
              <a:t>Логическое мышление </a:t>
            </a:r>
            <a:r>
              <a:rPr lang="ru-RU" sz="1800" dirty="0" smtClean="0"/>
              <a:t>– это мыслительный процесс, при котором человек использует логические понятия и конструкции, которому свойственна доказательность, рассудительность, и целью которого является получение обоснованного вывода из имеющихся предпосылок.</a:t>
            </a: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sz="1800" b="1" dirty="0" smtClean="0"/>
              <a:t>Сопоставление с образцом (распознавание паттернов) </a:t>
            </a:r>
            <a:r>
              <a:rPr lang="ru-RU" sz="1800" dirty="0" smtClean="0"/>
              <a:t>– навык, который позволяет понять, что новая ситуация по сути повторяет уже известную, и увидеть, что можно использовать старое решение. Распознавание паттернов </a:t>
            </a:r>
            <a:r>
              <a:rPr lang="ru-RU" sz="1800" dirty="0"/>
              <a:t>- это процесс идентификации, определения, расширения и создания шаблонов. Распознавание </a:t>
            </a:r>
            <a:r>
              <a:rPr lang="ru-RU" sz="1800" dirty="0" smtClean="0"/>
              <a:t>паттернов </a:t>
            </a:r>
            <a:r>
              <a:rPr lang="ru-RU" sz="1800" dirty="0"/>
              <a:t>требует классификации данных.</a:t>
            </a:r>
            <a:endParaRPr lang="ru-RU" sz="1800" dirty="0" smtClean="0"/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accent2"/>
                </a:solidFill>
              </a:rPr>
              <a:t>Вычислительное мышление как совокупность навыков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2195513" y="981075"/>
            <a:ext cx="6624637" cy="180022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ru-RU" sz="1800" dirty="0" smtClean="0"/>
              <a:t>«Вычислительное мышление – это взаимосвязанный набор навыков для решения задач, который ориентирован преимущественно на создание алгоритмов…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1800" dirty="0" smtClean="0"/>
              <a:t> Вычислительное мышление – навык не новый, но такое название он получил недавно» (</a:t>
            </a:r>
            <a:r>
              <a:rPr lang="ru-RU" altLang="ru-RU" sz="1800" i="1" dirty="0" err="1" smtClean="0">
                <a:solidFill>
                  <a:schemeClr val="accent2"/>
                </a:solidFill>
              </a:rPr>
              <a:t>П.Керзон</a:t>
            </a:r>
            <a:r>
              <a:rPr lang="ru-RU" altLang="ru-RU" sz="1800" i="1" dirty="0" smtClean="0">
                <a:solidFill>
                  <a:schemeClr val="accent2"/>
                </a:solidFill>
              </a:rPr>
              <a:t>, </a:t>
            </a:r>
            <a:r>
              <a:rPr lang="ru-RU" altLang="ru-RU" sz="1800" i="1" dirty="0" err="1" smtClean="0">
                <a:solidFill>
                  <a:schemeClr val="accent2"/>
                </a:solidFill>
              </a:rPr>
              <a:t>П.Маккоун</a:t>
            </a:r>
            <a:r>
              <a:rPr lang="ru-RU" altLang="ru-RU" sz="1800" i="1" dirty="0" smtClean="0">
                <a:solidFill>
                  <a:schemeClr val="accent2"/>
                </a:solidFill>
              </a:rPr>
              <a:t>, 2018</a:t>
            </a:r>
            <a:r>
              <a:rPr lang="ru-RU" altLang="ru-RU" sz="1800" dirty="0" smtClean="0"/>
              <a:t>)</a:t>
            </a:r>
            <a:r>
              <a:rPr lang="ru-RU" altLang="ru-RU" sz="1800" i="1" dirty="0" smtClean="0"/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1800" dirty="0" smtClean="0"/>
              <a:t>		</a:t>
            </a:r>
          </a:p>
          <a:p>
            <a:pPr marL="0" indent="0" algn="just" eaLnBrk="1" hangingPunct="1">
              <a:buFontTx/>
              <a:buNone/>
              <a:tabLst>
                <a:tab pos="0" algn="l"/>
              </a:tabLst>
              <a:defRPr/>
            </a:pPr>
            <a:r>
              <a:rPr lang="ru-RU" altLang="ru-RU" sz="1800" dirty="0" smtClean="0"/>
              <a:t>	</a:t>
            </a:r>
            <a:r>
              <a:rPr lang="ru-RU" altLang="ru-RU" sz="1800" u="sng" dirty="0" smtClean="0"/>
              <a:t>Компоненты вычислительного мышления, выделяемые </a:t>
            </a:r>
            <a:r>
              <a:rPr lang="ru-RU" altLang="ru-RU" sz="1800" u="sng" dirty="0" err="1" smtClean="0"/>
              <a:t>Керзоном</a:t>
            </a:r>
            <a:r>
              <a:rPr lang="ru-RU" altLang="ru-RU" sz="1800" u="sng" dirty="0" smtClean="0"/>
              <a:t> и </a:t>
            </a:r>
            <a:r>
              <a:rPr lang="ru-RU" altLang="ru-RU" sz="1800" u="sng" dirty="0" err="1" smtClean="0"/>
              <a:t>Макоуэном</a:t>
            </a:r>
            <a:r>
              <a:rPr lang="ru-RU" altLang="ru-RU" sz="1800" u="sng" dirty="0" smtClean="0"/>
              <a:t>: </a:t>
            </a:r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ctr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u="sng" dirty="0" smtClean="0"/>
          </a:p>
          <a:p>
            <a:pPr algn="just" eaLnBrk="1" hangingPunct="1">
              <a:buFontTx/>
              <a:buNone/>
              <a:defRPr/>
            </a:pPr>
            <a:endParaRPr lang="ru-RU" altLang="ru-RU" sz="1800" i="1" dirty="0" smtClean="0"/>
          </a:p>
        </p:txBody>
      </p:sp>
      <p:sp>
        <p:nvSpPr>
          <p:cNvPr id="5222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10D34-988F-47E1-A989-C2CD62337DB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pic>
        <p:nvPicPr>
          <p:cNvPr id="5222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6813"/>
            <a:ext cx="1778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323850" y="4062413"/>
            <a:ext cx="3887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Алгоритмическое мышление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Компьютерное моделирование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Научное мышление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Эвристика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Логическое мышление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Сопоставление с образцом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Представление</a:t>
            </a:r>
          </a:p>
        </p:txBody>
      </p:sp>
      <p:sp>
        <p:nvSpPr>
          <p:cNvPr id="52231" name="Прямоугольник 3"/>
          <p:cNvSpPr>
            <a:spLocks noChangeArrowheads="1"/>
          </p:cNvSpPr>
          <p:nvPr/>
        </p:nvSpPr>
        <p:spPr bwMode="auto">
          <a:xfrm>
            <a:off x="4716463" y="4089400"/>
            <a:ext cx="417671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Абстрагирование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Обобщение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Декомпозиция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Понимание людей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Оценка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/>
              <a:t>Креативность</a:t>
            </a:r>
            <a:endParaRPr lang="en-US" altLang="ru-RU" sz="180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6451</TotalTime>
  <Words>1926</Words>
  <Application>Microsoft Office PowerPoint</Application>
  <PresentationFormat>Экран (4:3)</PresentationFormat>
  <Paragraphs>193</Paragraphs>
  <Slides>17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Оформление по умолчанию</vt:lpstr>
      <vt:lpstr>Вычислительное мышление в контексте информатизации образования</vt:lpstr>
      <vt:lpstr>Основные тезисы доклада</vt:lpstr>
      <vt:lpstr>Вычислительное мышление и решение проблем</vt:lpstr>
      <vt:lpstr>Вычислительное мышление и решение проблем: операциональное определение, сформулированное в педагогической среде</vt:lpstr>
      <vt:lpstr>Вычислительное мышление как метапредметный результат образования</vt:lpstr>
      <vt:lpstr>Вычислительное мышление как метапредметный результат образования</vt:lpstr>
      <vt:lpstr>Основные составляющие вычислительного мышления</vt:lpstr>
      <vt:lpstr>Основные составляющие вычислительного мышления</vt:lpstr>
      <vt:lpstr>Вычислительное мышление как совокупность навыков</vt:lpstr>
      <vt:lpstr>Пример формирования вычислительного мышления</vt:lpstr>
      <vt:lpstr>Пример формирования вычислительного мышления</vt:lpstr>
      <vt:lpstr>Пример формирования вычислительного мышления</vt:lpstr>
      <vt:lpstr>Пример формирования вычислительного мышления</vt:lpstr>
      <vt:lpstr>Коллекции учебных материалов для развития вычислительного мышления</vt:lpstr>
      <vt:lpstr>Вычислительное мышление в образовании (Европа)</vt:lpstr>
      <vt:lpstr>Заключение</vt:lpstr>
      <vt:lpstr>Спасибо за внимание!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«ИНФОРМАТИКА»: МЕЖСТРАНОВЫЕ СОПОСТАВЛЕНИЯ И ПЕРСПЕКТИВЫ РАЗВИТИЯ</dc:title>
  <dc:creator>Хеннер</dc:creator>
  <cp:lastModifiedBy>Пользователь Windows</cp:lastModifiedBy>
  <cp:revision>257</cp:revision>
  <cp:lastPrinted>2019-11-09T04:52:37Z</cp:lastPrinted>
  <dcterms:created xsi:type="dcterms:W3CDTF">2016-10-30T12:26:37Z</dcterms:created>
  <dcterms:modified xsi:type="dcterms:W3CDTF">2019-12-13T05:06:05Z</dcterms:modified>
</cp:coreProperties>
</file>