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D57B5-E829-4024-A995-4DF5083E94AF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B645F-8BEA-4E99-A1B2-FBCB1BF20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243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E4EE1E-B9A6-4FFE-8191-CF2BB5A5F1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5EC406A-7E34-4F24-9C8D-4457D0AD3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E980DE-F4A5-46F9-84DE-54A82E415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3261-0CD9-4739-8030-F57FECF66C55}" type="datetime1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56F9DD-D16F-45FE-AA43-02823E790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F43057-B026-47CA-8778-B6AA25185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2406-7B46-40AB-B12A-CD975083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05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F76FA8-7BC5-4457-8392-168791D07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D5EB978-E4F2-41CD-86F6-62BDE49B84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603B91-F899-43AF-8E38-B37341B59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69191-87CC-4B34-8240-AD9EF1805843}" type="datetime1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D5C73F-36FC-48F9-93FB-B6FA8306E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B5D0DB-3C70-4059-A120-6A7E97E5D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2406-7B46-40AB-B12A-CD975083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923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AE8E4FF-C7DF-42FB-B83E-4C0FD1C9AC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CC38EA8-0E55-40CB-82D4-243F26109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BEC3CE-3B63-4C24-93A3-A03DAF297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9A7-A2F4-4979-A15A-EA6DA25D12CC}" type="datetime1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AA0AFD-6D43-4576-85A1-7B0B74C76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E62F24-1D7B-4E5B-83E9-CDAF5C2BB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2406-7B46-40AB-B12A-CD975083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7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13DEAA-C4A4-4B26-9D05-9ADABF693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BF7B5A-53F7-440E-8964-768B49E05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476D3B-B525-41E3-A15A-9AAD1FD9F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F3E7-310C-4515-B78E-2759B2B4ABF9}" type="datetime1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D733B4-6C8F-4144-9A96-9264EBB07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F61864-0E1A-44C5-9D60-3BF482735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2406-7B46-40AB-B12A-CD975083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12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E7E297-7D11-4D38-B10A-367A34BC3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9ACFA5-8BFF-491F-809A-CC7893FDD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069056-4D73-4967-B293-97453F2C2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C1B1-FD83-41C1-85AE-C347AC9AB9C8}" type="datetime1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62D1AC-B2C1-47E9-BF0D-32D26313F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4E7125-2BE5-424C-BFDF-2806A41F9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2406-7B46-40AB-B12A-CD975083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491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2DE5E0-97A9-4DDA-B5E4-03D01B36C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4FDF6F-A618-41D8-961B-856BD5AB19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5EDB8E9-0B8E-492D-8954-3AADD6060A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27B697F-8642-48B2-8633-2D8F0CB29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E177-2042-4AE2-8985-D051B0DF6B64}" type="datetime1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4AF6A71-2F96-471F-ADC4-68A87A4F1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4313B9C-469F-4B5D-B4E7-54DC95DE0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2406-7B46-40AB-B12A-CD975083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646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1B4905-5415-41B4-8589-8370FD031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851E95-162C-4444-8A01-4255C89C5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D8C7AE-E780-43AE-8570-37BFECDED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F4D99B2-7BE4-4603-A24D-3EA447F218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5E960AF-02F0-4257-AD25-E0D43F4C0A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82A23A2-057B-4938-8E73-938024C57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3890-AC1A-4E7D-8F12-E05494EF8FC5}" type="datetime1">
              <a:rPr lang="ru-RU" smtClean="0"/>
              <a:t>09.12.2019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3E68870-367D-4B4A-9F35-C96D6353B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F07B12C-1E6A-417B-B38C-14A20CDFB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2406-7B46-40AB-B12A-CD975083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5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F0CB33-6C8B-4DA6-99EC-05886A544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A58D8EE-8060-4D6C-961C-C912872C1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1682-B895-486A-8213-6CF2892D709A}" type="datetime1">
              <a:rPr lang="ru-RU" smtClean="0"/>
              <a:t>09.12.2019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BEAF595-E9CC-4C3F-9122-3918606C7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E8CC229-1913-414B-96FB-33AE0F601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2406-7B46-40AB-B12A-CD975083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217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53214E1-F8A0-48C2-9A86-3A7F43595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5BC3-586F-4DD2-94B9-7AA005B2D618}" type="datetime1">
              <a:rPr lang="ru-RU" smtClean="0"/>
              <a:t>09.12.2019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F3FE3F1-5833-416E-B428-51E5744D4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A38D16E-7640-4072-86A5-ABE67ADE0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2406-7B46-40AB-B12A-CD975083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06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266E92-1A29-4E2B-B599-651E24C46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1A76E7-06A3-4289-86B1-A65A2FDB5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FB26A89-1CB0-436D-BF7C-6451D792C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7DCC2E5-2E0E-46CA-AAF8-1A3F8E81B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B133-A47D-488D-B29B-7728145037CC}" type="datetime1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7DBB22-FC57-40F8-9BAA-AC9A1213C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7EC4E6C-8BD7-4EC6-8CA4-E6C38E538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2406-7B46-40AB-B12A-CD975083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95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1C5EFB-5FA5-476F-93B5-73B0D9B10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4CFA18A-169A-429A-A23C-3C5F38461E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3649912-EDD6-496C-AEC5-D6977B2EA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44FFA45-038B-43F8-A3F6-6EADBDCFD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885D-D19E-42D0-841D-60FC5EC95C25}" type="datetime1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F6CA6F7-6364-40A0-88A0-3DC445460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E91A36B-E235-4253-9FC1-6991EE636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2406-7B46-40AB-B12A-CD975083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19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105EEE-2F0F-4775-918E-C3E34F982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104F11-9704-4E84-989C-B3DC0CFD7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C2C327-32ED-489B-8F60-44EF05D407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05AD8-3283-49C4-8172-A97FE11A52FD}" type="datetime1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5B3FB3-15AF-4527-85DD-73915F69B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1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DAD9A6-E6BD-4669-849F-E60DF97819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A2406-7B46-40AB-B12A-CD975083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808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86E0EC-65FE-426D-888B-EA8C59FE02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04850"/>
            <a:ext cx="9144000" cy="4012924"/>
          </a:xfrm>
        </p:spPr>
        <p:txBody>
          <a:bodyPr>
            <a:normAutofit fontScale="90000"/>
          </a:bodyPr>
          <a:lstStyle/>
          <a:p>
            <a:r>
              <a:rPr lang="ru-RU" sz="1800" b="1" dirty="0"/>
              <a:t>ФГБОУ ВО «Уральский федеральный университет имени первого Президента России Б. Н. Ельцина</a:t>
            </a:r>
            <a:br>
              <a:rPr lang="ru-RU" sz="1800" b="1" dirty="0"/>
            </a:br>
            <a:br>
              <a:rPr lang="ru-RU" sz="1800" b="1" dirty="0"/>
            </a:br>
            <a:br>
              <a:rPr lang="ru-RU" sz="2200" b="1" dirty="0"/>
            </a:br>
            <a:br>
              <a:rPr lang="ru-RU" sz="2200" b="1" dirty="0"/>
            </a:br>
            <a:r>
              <a:rPr lang="ru-RU" sz="4000" b="1" cap="all" dirty="0"/>
              <a:t>Совершенствование</a:t>
            </a:r>
            <a:r>
              <a:rPr lang="ru-RU" sz="4000" b="1" cap="small" dirty="0"/>
              <a:t> </a:t>
            </a:r>
            <a:r>
              <a:rPr lang="ru-RU" sz="4000" b="1" cap="all" dirty="0"/>
              <a:t>проектировочных  умений будущих программистов </a:t>
            </a:r>
            <a:br>
              <a:rPr lang="ru-RU" sz="4000" dirty="0"/>
            </a:br>
            <a:r>
              <a:rPr lang="ru-RU" sz="4000" b="1" cap="all" dirty="0"/>
              <a:t>НА БАЗЕ СИСТЕМЫ МЕНЕДЖМЕНТА КАЧЕСТВА</a:t>
            </a:r>
            <a:br>
              <a:rPr lang="ru-RU" sz="4000" dirty="0"/>
            </a:br>
            <a:r>
              <a:rPr lang="ru-RU" sz="4000" b="1" cap="all" dirty="0"/>
              <a:t>в условиях цифровой экономики </a:t>
            </a:r>
            <a:br>
              <a:rPr lang="ru-RU" sz="4000" dirty="0"/>
            </a:br>
            <a:r>
              <a:rPr lang="ru-RU" b="1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EC30F6-F78C-4956-A4BD-881C2ECED9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86068"/>
            <a:ext cx="9144000" cy="2135406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endParaRPr lang="ru-RU" dirty="0"/>
          </a:p>
          <a:p>
            <a:r>
              <a:rPr lang="ru-RU" sz="2600" b="1" dirty="0"/>
              <a:t>МИРОНОВА ЛЮДМИЛА ИВАНОВНА</a:t>
            </a:r>
            <a:endParaRPr lang="en-US" sz="2600" b="1" dirty="0"/>
          </a:p>
          <a:p>
            <a:r>
              <a:rPr lang="ru-RU" sz="2600" b="1" dirty="0"/>
              <a:t> доктор педагогических наук, доцент</a:t>
            </a:r>
          </a:p>
          <a:p>
            <a:endParaRPr lang="ru-RU" dirty="0"/>
          </a:p>
          <a:p>
            <a:r>
              <a:rPr lang="ru-RU" dirty="0"/>
              <a:t>Институт стратегии образования РАО</a:t>
            </a:r>
          </a:p>
          <a:p>
            <a:r>
              <a:rPr lang="ru-RU" dirty="0"/>
              <a:t>Москва - Екатеринбург2019</a:t>
            </a:r>
          </a:p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93AA949-2F4E-4E26-8174-0FB439773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2406-7B46-40AB-B12A-CD975083105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826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267D8E-E482-45CF-A234-E2E6C300A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513"/>
            <a:ext cx="10515600" cy="871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/>
              <a:t>Рисунок - Управление процессом студенческого исследования на основе документированной процедуры СМК 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913DA219-4C7C-4B0D-A9C4-2431E12AC7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6922" y="1825624"/>
            <a:ext cx="10306878" cy="487997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0E6149D-8171-4C41-BEC6-5F6D51BE3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2406-7B46-40AB-B12A-CD975083105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434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0150DC-2C7C-4D79-80F9-085DD9949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/>
              <a:t>Таблица 2 – Основные блоки процесса студенческого исследования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E980B8-B50E-4B03-A318-7734457D6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F8ECEA5-EFD6-40B5-AB26-20397CF487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8307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Document" r:id="rId3" imgW="5926660" imgH="4185840" progId="Word.Document.12">
                  <p:embed/>
                </p:oleObj>
              </mc:Choice>
              <mc:Fallback>
                <p:oleObj name="Document" r:id="rId3" imgW="5926660" imgH="418584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825625"/>
                        <a:ext cx="10515600" cy="435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C7203F-AE26-4B4E-8DB0-14AA6AFD6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2406-7B46-40AB-B12A-CD975083105A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532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792BBF-5CB0-4ACE-8518-5EC1AD4E3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/>
              <a:t>Таблица 3 – Содержание выходных блоков процесса               студенческого  исследования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596E3D-975E-4D71-8301-D02FDB72E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653524F3-5208-49DD-A367-C50551B38A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586115"/>
              </p:ext>
            </p:extLst>
          </p:nvPr>
        </p:nvGraphicFramePr>
        <p:xfrm>
          <a:off x="689114" y="1809750"/>
          <a:ext cx="10664686" cy="42199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Document" r:id="rId3" imgW="5926660" imgH="3237519" progId="Word.Document.12">
                  <p:embed/>
                </p:oleObj>
              </mc:Choice>
              <mc:Fallback>
                <p:oleObj name="Document" r:id="rId3" imgW="5926660" imgH="323751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9114" y="1809750"/>
                        <a:ext cx="10664686" cy="42199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8CD561-B7F1-44B2-84BB-365C4DF56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2406-7B46-40AB-B12A-CD975083105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441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E6F41E-5D60-4109-AB70-3F95EF279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Программные средства для разработки сервиса АССОРНИ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DFA851-A86D-4885-9633-1C3769DC2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  Для разработки сервиса АССОРНИ использованы: </a:t>
            </a:r>
          </a:p>
          <a:p>
            <a:pPr>
              <a:buFontTx/>
              <a:buChar char="-"/>
            </a:pPr>
            <a:r>
              <a:rPr lang="ru-RU" dirty="0"/>
              <a:t>визуальная среда программирования </a:t>
            </a:r>
            <a:r>
              <a:rPr lang="ru-RU" dirty="0" err="1"/>
              <a:t>Borland</a:t>
            </a:r>
            <a:r>
              <a:rPr lang="ru-RU" dirty="0"/>
              <a:t> </a:t>
            </a:r>
            <a:r>
              <a:rPr lang="ru-RU" dirty="0" err="1"/>
              <a:t>Delphi</a:t>
            </a:r>
            <a:r>
              <a:rPr lang="ru-RU" dirty="0"/>
              <a:t> 7.0, </a:t>
            </a:r>
          </a:p>
          <a:p>
            <a:pPr>
              <a:buFontTx/>
              <a:buChar char="-"/>
            </a:pPr>
            <a:r>
              <a:rPr lang="ru-RU" dirty="0"/>
              <a:t> текстовый редактор </a:t>
            </a:r>
            <a:r>
              <a:rPr lang="en-US" dirty="0"/>
              <a:t>Microsoft Word</a:t>
            </a:r>
            <a:r>
              <a:rPr lang="ru-RU" dirty="0"/>
              <a:t> 2003/2007, </a:t>
            </a:r>
          </a:p>
          <a:p>
            <a:pPr>
              <a:buFontTx/>
              <a:buChar char="-"/>
            </a:pPr>
            <a:r>
              <a:rPr lang="ru-RU" dirty="0"/>
              <a:t>среда для разработки </a:t>
            </a:r>
            <a:r>
              <a:rPr lang="en-US" dirty="0"/>
              <a:t>Web</a:t>
            </a:r>
            <a:r>
              <a:rPr lang="ru-RU" dirty="0"/>
              <a:t>-страниц </a:t>
            </a:r>
            <a:r>
              <a:rPr lang="ru-RU" dirty="0" err="1"/>
              <a:t>Macromedia</a:t>
            </a:r>
            <a:r>
              <a:rPr lang="ru-RU" dirty="0"/>
              <a:t> </a:t>
            </a:r>
            <a:r>
              <a:rPr lang="ru-RU" dirty="0" err="1"/>
              <a:t>Home</a:t>
            </a:r>
            <a:r>
              <a:rPr lang="ru-RU" dirty="0"/>
              <a:t> </a:t>
            </a:r>
            <a:r>
              <a:rPr lang="ru-RU" dirty="0" err="1"/>
              <a:t>Site</a:t>
            </a:r>
            <a:r>
              <a:rPr lang="ru-RU" dirty="0"/>
              <a:t> 5.</a:t>
            </a:r>
          </a:p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A8958A7-81E8-4407-9F3A-CA29F727B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2406-7B46-40AB-B12A-CD975083105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16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256BF4-D1C5-4499-BA63-F30430764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BEC52F-5E16-4245-8D14-B628901B0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8972"/>
            <a:ext cx="10515600" cy="54090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В условиях перехода к цифровой экономике вузы должны стать </a:t>
            </a:r>
          </a:p>
          <a:p>
            <a:pPr marL="0" indent="0">
              <a:buNone/>
            </a:pPr>
            <a:r>
              <a:rPr lang="ru-RU" sz="3200" dirty="0"/>
              <a:t>- центрами по подготовке и переподготовке кадров для высокотехнологичных и наукоемких производств, </a:t>
            </a:r>
          </a:p>
          <a:p>
            <a:pPr marL="0" indent="0">
              <a:buNone/>
            </a:pPr>
            <a:r>
              <a:rPr lang="ru-RU" sz="3200" dirty="0"/>
              <a:t>- научно-техническими центрами, являющимися источниками и проводниками инноваций, обеспечивающими предприятия новыми конкурентоспособными выпускниками, способными эффективно использовать разработки и технологии</a:t>
            </a:r>
            <a:r>
              <a:rPr lang="ru-RU" dirty="0"/>
              <a:t>,  реализованные на базе средств ИКТ.  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5AE3363-DA37-4341-A25A-FC3F3DC8C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2406-7B46-40AB-B12A-CD975083105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425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14F147-A0AF-4969-99E5-720124509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F2DA74-DE9F-40CF-B9B9-AC745625D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pPr algn="ctr"/>
            <a:r>
              <a:rPr lang="ru-RU" sz="4000" dirty="0"/>
              <a:t>СПАСИБО ЗА ВНИМАНИЕ!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17BF31C-38E2-4A3D-9BF0-5AD27EB83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2406-7B46-40AB-B12A-CD975083105A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62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7DDC0B-2F78-4319-9933-81D527D17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Процессный подход системы менеджмента качества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421D38-E925-4B76-B294-DAB99A119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9691"/>
            <a:ext cx="10515600" cy="50323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400" dirty="0"/>
              <a:t>При этом согласно систем менеджмента качества, номинально действующих в вузах,   считается, что основополагающим принципом менеджмента качества профессионального образования является процессный подход. Его  реализация предполагает выполнение следующих действий: </a:t>
            </a:r>
          </a:p>
          <a:p>
            <a:pPr marL="0" indent="0">
              <a:buNone/>
            </a:pPr>
            <a:r>
              <a:rPr lang="ru-RU" sz="4400" dirty="0"/>
              <a:t>— определение процесса, с помощью которого достигается желаемый результат; </a:t>
            </a:r>
          </a:p>
          <a:p>
            <a:pPr marL="0" indent="0">
              <a:buNone/>
            </a:pPr>
            <a:r>
              <a:rPr lang="ru-RU" sz="4400" dirty="0"/>
              <a:t>— определение и измерение входов и выходов процесса; </a:t>
            </a:r>
          </a:p>
          <a:p>
            <a:pPr marL="0" indent="0">
              <a:buNone/>
            </a:pPr>
            <a:r>
              <a:rPr lang="ru-RU" sz="4400" dirty="0"/>
              <a:t>— выявление связи процесса с функциональными подразделениями вуза; </a:t>
            </a:r>
          </a:p>
          <a:p>
            <a:pPr marL="0" indent="0">
              <a:buNone/>
            </a:pPr>
            <a:r>
              <a:rPr lang="ru-RU" sz="4400" dirty="0"/>
              <a:t>— установление ответственности, полномочий и учета для управления процессом; </a:t>
            </a:r>
          </a:p>
          <a:p>
            <a:pPr marL="0" indent="0">
              <a:buNone/>
            </a:pPr>
            <a:r>
              <a:rPr lang="ru-RU" sz="4400" dirty="0"/>
              <a:t>— выявление внутренних и внешних потребителей результатов процесса, а также других заинтересованных лиц процесса.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90A7EF2-C676-444D-9BB7-C9D539841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2406-7B46-40AB-B12A-CD975083105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590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C5700E-E4DA-4B69-AAAC-447E23063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/>
              <a:t>Таблица 1 –  Перечень проектировочных умений,</a:t>
            </a:r>
            <a:br>
              <a:rPr lang="ru-RU" sz="2400" b="1" dirty="0"/>
            </a:br>
            <a:r>
              <a:rPr lang="ru-RU" sz="2400" b="1" dirty="0"/>
              <a:t>формируемых у студентов в ходе исследовательской работы</a:t>
            </a:r>
            <a:br>
              <a:rPr lang="ru-RU" sz="2400" b="1" dirty="0"/>
            </a:br>
            <a:endParaRPr lang="ru-RU" sz="2400" b="1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9443AC1-F25C-4DDC-8D7F-E06EBE3C63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0950589"/>
              </p:ext>
            </p:extLst>
          </p:nvPr>
        </p:nvGraphicFramePr>
        <p:xfrm>
          <a:off x="1060174" y="1812925"/>
          <a:ext cx="10293626" cy="46799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0218">
                  <a:extLst>
                    <a:ext uri="{9D8B030D-6E8A-4147-A177-3AD203B41FA5}">
                      <a16:colId xmlns:a16="http://schemas.microsoft.com/office/drawing/2014/main" val="1629555176"/>
                    </a:ext>
                  </a:extLst>
                </a:gridCol>
                <a:gridCol w="1250917">
                  <a:extLst>
                    <a:ext uri="{9D8B030D-6E8A-4147-A177-3AD203B41FA5}">
                      <a16:colId xmlns:a16="http://schemas.microsoft.com/office/drawing/2014/main" val="2275226185"/>
                    </a:ext>
                  </a:extLst>
                </a:gridCol>
                <a:gridCol w="1226658">
                  <a:extLst>
                    <a:ext uri="{9D8B030D-6E8A-4147-A177-3AD203B41FA5}">
                      <a16:colId xmlns:a16="http://schemas.microsoft.com/office/drawing/2014/main" val="1579946157"/>
                    </a:ext>
                  </a:extLst>
                </a:gridCol>
                <a:gridCol w="7145833">
                  <a:extLst>
                    <a:ext uri="{9D8B030D-6E8A-4147-A177-3AD203B41FA5}">
                      <a16:colId xmlns:a16="http://schemas.microsoft.com/office/drawing/2014/main" val="1096018798"/>
                    </a:ext>
                  </a:extLst>
                </a:gridCol>
              </a:tblGrid>
              <a:tr h="8899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Этапа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82" marR="68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Название этапа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иссле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дования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82" marR="68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Содержание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этапа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82" marR="681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Формируемые умения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82" marR="68182" marT="0" marB="0"/>
                </a:tc>
                <a:extLst>
                  <a:ext uri="{0D108BD9-81ED-4DB2-BD59-A6C34878D82A}">
                    <a16:rowId xmlns:a16="http://schemas.microsoft.com/office/drawing/2014/main" val="1545965262"/>
                  </a:ext>
                </a:extLst>
              </a:tr>
              <a:tr h="212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82" marR="68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82" marR="68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82" marR="68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82" marR="68182" marT="0" marB="0"/>
                </a:tc>
                <a:extLst>
                  <a:ext uri="{0D108BD9-81ED-4DB2-BD59-A6C34878D82A}">
                    <a16:rowId xmlns:a16="http://schemas.microsoft.com/office/drawing/2014/main" val="2597101660"/>
                  </a:ext>
                </a:extLst>
              </a:tr>
              <a:tr h="35774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82" marR="681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Поис-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ковый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82" marR="681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Форму-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лировка проблем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мы и вытекаю-щей из  нее задачи 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исследования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82" marR="681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умение приобретать новые знания на базе информационных технологии;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умение понять сущность и социальную значимость своей будущей профессии;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умение применять в проектной деятельности в профессиональной сфере основы системного анализа;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умение строить и использовать модели для описания и прогнозирования различных явлений, осуществления их качественного и количественного анализа;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умение на научной основе организовать свой труд, владения компьютерными методами сбора, хранения и обработки информации, применяемыми в сфере профессиональной деятельности;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умение поставить цель и формулировать задачи, связанные с реализацией профессиональных функций, по использованию  для её решения методов изученных наук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82" marR="68182" marT="0" marB="0"/>
                </a:tc>
                <a:extLst>
                  <a:ext uri="{0D108BD9-81ED-4DB2-BD59-A6C34878D82A}">
                    <a16:rowId xmlns:a16="http://schemas.microsoft.com/office/drawing/2014/main" val="2721299497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D62D07A-E4B2-4521-9D07-629418B62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2406-7B46-40AB-B12A-CD975083105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635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76A43-9F01-488A-99A9-C0E9EA6E7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Продолжение таблицы 1 этап 2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F163C13-CA5F-4466-B988-6796E4F7A7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108324"/>
              </p:ext>
            </p:extLst>
          </p:nvPr>
        </p:nvGraphicFramePr>
        <p:xfrm>
          <a:off x="1060174" y="1550505"/>
          <a:ext cx="9872869" cy="32863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4688">
                  <a:extLst>
                    <a:ext uri="{9D8B030D-6E8A-4147-A177-3AD203B41FA5}">
                      <a16:colId xmlns:a16="http://schemas.microsoft.com/office/drawing/2014/main" val="2120963454"/>
                    </a:ext>
                  </a:extLst>
                </a:gridCol>
                <a:gridCol w="1198243">
                  <a:extLst>
                    <a:ext uri="{9D8B030D-6E8A-4147-A177-3AD203B41FA5}">
                      <a16:colId xmlns:a16="http://schemas.microsoft.com/office/drawing/2014/main" val="3017763532"/>
                    </a:ext>
                  </a:extLst>
                </a:gridCol>
                <a:gridCol w="2721808">
                  <a:extLst>
                    <a:ext uri="{9D8B030D-6E8A-4147-A177-3AD203B41FA5}">
                      <a16:colId xmlns:a16="http://schemas.microsoft.com/office/drawing/2014/main" val="3401596005"/>
                    </a:ext>
                  </a:extLst>
                </a:gridCol>
                <a:gridCol w="5298130">
                  <a:extLst>
                    <a:ext uri="{9D8B030D-6E8A-4147-A177-3AD203B41FA5}">
                      <a16:colId xmlns:a16="http://schemas.microsoft.com/office/drawing/2014/main" val="1876382163"/>
                    </a:ext>
                  </a:extLst>
                </a:gridCol>
              </a:tblGrid>
              <a:tr h="32863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5561443"/>
                  </a:ext>
                </a:extLst>
              </a:tr>
            </a:tbl>
          </a:graphicData>
        </a:graphic>
      </p:graphicFrame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47D7385D-763B-4E6F-BF17-98DEFB4DEF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298161"/>
              </p:ext>
            </p:extLst>
          </p:nvPr>
        </p:nvGraphicFramePr>
        <p:xfrm>
          <a:off x="291549" y="1630019"/>
          <a:ext cx="11661912" cy="4942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ocument" r:id="rId3" imgW="5926660" imgH="1735233" progId="Word.Document.12">
                  <p:embed/>
                </p:oleObj>
              </mc:Choice>
              <mc:Fallback>
                <p:oleObj name="Document" r:id="rId3" imgW="5926660" imgH="173523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1549" y="1630019"/>
                        <a:ext cx="11661912" cy="49423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C93845-6959-4926-92F8-4BCE4A28D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2406-7B46-40AB-B12A-CD975083105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200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4FAF6C-72FC-43F4-B89E-E90FFDDC0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         Продолжение таблицы 1 этап 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415EBB-DFB2-4643-9D1D-F2C4C65D8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4CE83A99-8F4C-4390-BE5E-CC440DC996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445991"/>
              </p:ext>
            </p:extLst>
          </p:nvPr>
        </p:nvGraphicFramePr>
        <p:xfrm>
          <a:off x="838200" y="1825625"/>
          <a:ext cx="10515600" cy="4151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" r:id="rId3" imgW="5926660" imgH="1910302" progId="Word.Document.12">
                  <p:embed/>
                </p:oleObj>
              </mc:Choice>
              <mc:Fallback>
                <p:oleObj name="Document" r:id="rId3" imgW="5926660" imgH="191030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825625"/>
                        <a:ext cx="10515600" cy="41511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C4C898-FE65-48BE-8283-58AB7D49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2406-7B46-40AB-B12A-CD975083105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553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16DF1A-225B-48F3-BBBE-C64E5850B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Продолжение таблицы 1 этап 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5DC26C-9657-44B1-8FC4-126AB1921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959042C-5CD5-42B4-A98F-9B1CD34A96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854260"/>
              </p:ext>
            </p:extLst>
          </p:nvPr>
        </p:nvGraphicFramePr>
        <p:xfrm>
          <a:off x="980662" y="1773238"/>
          <a:ext cx="10373138" cy="4137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Document" r:id="rId3" imgW="5926660" imgH="3310135" progId="Word.Document.12">
                  <p:embed/>
                </p:oleObj>
              </mc:Choice>
              <mc:Fallback>
                <p:oleObj name="Document" r:id="rId3" imgW="5926660" imgH="331013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0662" y="1773238"/>
                        <a:ext cx="10373138" cy="4137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9E8BE4-C4C5-4CDA-ADB1-9B7531B82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2406-7B46-40AB-B12A-CD975083105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288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5A98FE-D0E4-4910-AACF-038A3C3A6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Продолжение таблицы 1 этап 5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E849BD-CC9F-4B35-8261-123BFDA06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69782A1-30A4-4244-9E29-8D56F04B01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922021"/>
              </p:ext>
            </p:extLst>
          </p:nvPr>
        </p:nvGraphicFramePr>
        <p:xfrm>
          <a:off x="1010478" y="1825625"/>
          <a:ext cx="10515600" cy="435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Document" r:id="rId3" imgW="5926660" imgH="1560164" progId="Word.Document.12">
                  <p:embed/>
                </p:oleObj>
              </mc:Choice>
              <mc:Fallback>
                <p:oleObj name="Document" r:id="rId3" imgW="5926660" imgH="156016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0478" y="1825625"/>
                        <a:ext cx="10515600" cy="435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B0DA3A-BFEE-4299-87FA-FDC54D71F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2406-7B46-40AB-B12A-CD975083105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307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89C928-C982-4895-A546-6BE51FE21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Продолжение таблицы 1 этап 6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63DE68-19F1-4DF7-956E-C20782CB5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6A61CF5-4697-4C92-8A73-B0D21258D2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011142"/>
              </p:ext>
            </p:extLst>
          </p:nvPr>
        </p:nvGraphicFramePr>
        <p:xfrm>
          <a:off x="954158" y="1825626"/>
          <a:ext cx="10164416" cy="4243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Document" r:id="rId3" imgW="5926660" imgH="1910302" progId="Word.Document.12">
                  <p:embed/>
                </p:oleObj>
              </mc:Choice>
              <mc:Fallback>
                <p:oleObj name="Document" r:id="rId3" imgW="5926660" imgH="191030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4158" y="1825626"/>
                        <a:ext cx="10164416" cy="4243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4C3DBF-545D-4202-929C-FB00CF6DD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2406-7B46-40AB-B12A-CD975083105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022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39791F-0FE9-481C-8B5D-88BD2FFC9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Продолжение таблицы 1 этап 7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9EF726-56E4-46B6-925C-F6141C03C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8ED6448-832D-456A-B982-CB9CD0E238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607261"/>
              </p:ext>
            </p:extLst>
          </p:nvPr>
        </p:nvGraphicFramePr>
        <p:xfrm>
          <a:off x="1258957" y="1865382"/>
          <a:ext cx="9674086" cy="3090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Document" r:id="rId3" imgW="5926660" imgH="860247" progId="Word.Document.12">
                  <p:embed/>
                </p:oleObj>
              </mc:Choice>
              <mc:Fallback>
                <p:oleObj name="Document" r:id="rId3" imgW="5926660" imgH="86024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8957" y="1865382"/>
                        <a:ext cx="9674086" cy="30909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83E77B-FDB1-4B02-9A68-73109157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2406-7B46-40AB-B12A-CD975083105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027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467</Words>
  <Application>Microsoft Office PowerPoint</Application>
  <PresentationFormat>Широкоэкранный</PresentationFormat>
  <Paragraphs>81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Document</vt:lpstr>
      <vt:lpstr>ФГБОУ ВО «Уральский федеральный университет имени первого Президента России Б. Н. Ельцина    Совершенствование проектировочных  умений будущих программистов  НА БАЗЕ СИСТЕМЫ МЕНЕДЖМЕНТА КАЧЕСТВА в условиях цифровой экономики    </vt:lpstr>
      <vt:lpstr>Процессный подход системы менеджмента качества</vt:lpstr>
      <vt:lpstr>Таблица 1 –  Перечень проектировочных умений, формируемых у студентов в ходе исследовательской работы </vt:lpstr>
      <vt:lpstr>Продолжение таблицы 1 этап 2</vt:lpstr>
      <vt:lpstr>                    Продолжение таблицы 1 этап 3</vt:lpstr>
      <vt:lpstr>Продолжение таблицы 1 этап 4</vt:lpstr>
      <vt:lpstr>Продолжение таблицы 1 этап 5</vt:lpstr>
      <vt:lpstr>Продолжение таблицы 1 этап 6</vt:lpstr>
      <vt:lpstr>Продолжение таблицы 1 этап 7</vt:lpstr>
      <vt:lpstr>Рисунок - Управление процессом студенческого исследования на основе документированной процедуры СМК    </vt:lpstr>
      <vt:lpstr>Таблица 2 – Основные блоки процесса студенческого исследования </vt:lpstr>
      <vt:lpstr>Таблица 3 – Содержание выходных блоков процесса               студенческого  исследования </vt:lpstr>
      <vt:lpstr>Программные средства для разработки сервиса АССОРНИ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ФГБОУ ВО «Уральский федеральный университет  имени первого Президента России Б. Н. Ельцина    Совершенствование проектировочных  умений будущих программистов  НА БАЗЕ СИСТЕМЫ МЕНЕДЖМЕНТА КАЧЕСТВА в условиях цифровой экономики</dc:title>
  <dc:creator>Миронова Людмила</dc:creator>
  <cp:lastModifiedBy>Миронова Людмила</cp:lastModifiedBy>
  <cp:revision>8</cp:revision>
  <dcterms:created xsi:type="dcterms:W3CDTF">2019-12-08T18:39:19Z</dcterms:created>
  <dcterms:modified xsi:type="dcterms:W3CDTF">2019-12-09T05:11:28Z</dcterms:modified>
</cp:coreProperties>
</file>