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5CF34-F7B6-46B6-B5B9-03B1ED2985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2DA61-46BD-4A03-AE32-1F3D1EADE2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51C6-31EA-4A58-AD59-846F8BC302D8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E0A1-595C-48E8-A42F-8F403AAE1859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277-B1A5-4A7E-BC7A-3FC2874797D5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1F33-9957-4991-9F3F-C85B3883FC1D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3042-5FFF-4F60-A2DA-DD8D00986CFA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DCF7-60ED-478E-AB1B-799EA78959A5}" type="datetime1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88A2-C0EC-4AB1-A261-9AE2AF5D6656}" type="datetime1">
              <a:rPr lang="ru-RU" smtClean="0"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7D02-6B36-4DF1-9384-E3BC730A6024}" type="datetime1">
              <a:rPr lang="ru-RU" smtClean="0"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D0D8-E86D-4F32-8B43-B70C24A552D0}" type="datetime1">
              <a:rPr lang="ru-RU" smtClean="0"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7E71-E60A-4CBB-8878-7AFA150034BD}" type="datetime1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B814-0886-4F10-9EBF-7DA767955C76}" type="datetime1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C1FCC-3E14-4473-9449-D69E713B7A73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B716-6E87-465E-A570-1D4C616EF6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contents.asp?id=33181526&amp;selid=9300663" TargetMode="External"/><Relationship Id="rId2" Type="http://schemas.openxmlformats.org/officeDocument/2006/relationships/hyperlink" Target="https://elibrary.ru/contents.asp?id=3318152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contents.asp?id=41489857&amp;selid=41489865" TargetMode="External"/><Relationship Id="rId2" Type="http://schemas.openxmlformats.org/officeDocument/2006/relationships/hyperlink" Target="https://elibrary.ru/contents.asp?id=385557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overnment.ru/rugovclassifier/833/even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7193720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rao.ru/index.php/nauchnye-podrazdeleniya/185-laboratorii/%20672%20-laboratoriya-matematicheskogo-obschego-obrazovaniya-i-informatizacii" TargetMode="External"/><Relationship Id="rId2" Type="http://schemas.openxmlformats.org/officeDocument/2006/relationships/hyperlink" Target="https://www.preobra.ru/inde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183720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law/hotdocs/5323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2643206"/>
          </a:xfrm>
        </p:spPr>
        <p:txBody>
          <a:bodyPr>
            <a:normAutofit/>
          </a:bodyPr>
          <a:lstStyle/>
          <a:p>
            <a:r>
              <a:rPr lang="ru-RU" sz="3100" b="1" dirty="0">
                <a:solidFill>
                  <a:srgbClr val="C00000"/>
                </a:solidFill>
              </a:rPr>
              <a:t>Юбилейная Международная научно-практическая </a:t>
            </a:r>
            <a:r>
              <a:rPr lang="ru-RU" sz="3100" b="1" dirty="0" smtClean="0">
                <a:solidFill>
                  <a:srgbClr val="C00000"/>
                </a:solidFill>
              </a:rPr>
              <a:t>конференция (</a:t>
            </a:r>
            <a:r>
              <a:rPr lang="ru-RU" sz="2400" b="1" dirty="0" smtClean="0">
                <a:solidFill>
                  <a:srgbClr val="C00000"/>
                </a:solidFill>
              </a:rPr>
              <a:t>19.12.2019г.</a:t>
            </a:r>
            <a:r>
              <a:rPr lang="ru-RU" sz="3100" b="1" dirty="0" smtClean="0">
                <a:solidFill>
                  <a:srgbClr val="C00000"/>
                </a:solidFill>
              </a:rPr>
              <a:t>)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>
                <a:solidFill>
                  <a:srgbClr val="00B0F0"/>
                </a:solidFill>
              </a:rPr>
              <a:t>«</a:t>
            </a:r>
            <a:r>
              <a:rPr lang="ru-RU" sz="3100" b="1" i="1" dirty="0">
                <a:solidFill>
                  <a:srgbClr val="00B0F0"/>
                </a:solidFill>
              </a:rPr>
              <a:t>Теория и практика информатизации образования: внедрение результатов и перспективы развития</a:t>
            </a:r>
            <a:r>
              <a:rPr lang="ru-RU" sz="3100" b="1" i="1" dirty="0" smtClean="0">
                <a:solidFill>
                  <a:srgbClr val="00B0F0"/>
                </a:solidFill>
              </a:rPr>
              <a:t>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9144000" cy="3214686"/>
          </a:xfrm>
        </p:spPr>
        <p:txBody>
          <a:bodyPr>
            <a:normAutofit/>
          </a:bodyPr>
          <a:lstStyle/>
          <a:p>
            <a:endParaRPr lang="ru-RU" sz="2000" b="1" cap="all" dirty="0" smtClean="0"/>
          </a:p>
          <a:p>
            <a:r>
              <a:rPr lang="ru-RU" sz="2800" b="1" cap="all" dirty="0" smtClean="0">
                <a:solidFill>
                  <a:srgbClr val="FF0000"/>
                </a:solidFill>
              </a:rPr>
              <a:t>Актуальные </a:t>
            </a:r>
            <a:r>
              <a:rPr lang="ru-RU" sz="2800" b="1" cap="all" dirty="0">
                <a:solidFill>
                  <a:srgbClr val="FF0000"/>
                </a:solidFill>
              </a:rPr>
              <a:t>аспекты информационной безопасности личности в информационном образовательном </a:t>
            </a:r>
            <a:r>
              <a:rPr lang="ru-RU" sz="2800" b="1" cap="all" dirty="0" smtClean="0">
                <a:solidFill>
                  <a:srgbClr val="FF0000"/>
                </a:solidFill>
              </a:rPr>
              <a:t>пространстве</a:t>
            </a:r>
          </a:p>
          <a:p>
            <a:pPr algn="r"/>
            <a:r>
              <a:rPr lang="ru-RU" sz="2000" b="1" cap="all" dirty="0" smtClean="0"/>
              <a:t>П</a:t>
            </a:r>
            <a:r>
              <a:rPr lang="ru-RU" sz="2000" b="1" dirty="0" smtClean="0"/>
              <a:t>оляков</a:t>
            </a:r>
            <a:r>
              <a:rPr lang="ru-RU" sz="2000" b="1" cap="all" dirty="0" smtClean="0"/>
              <a:t> В</a:t>
            </a:r>
            <a:r>
              <a:rPr lang="ru-RU" sz="2000" b="1" dirty="0"/>
              <a:t>иктор</a:t>
            </a:r>
            <a:r>
              <a:rPr lang="ru-RU" sz="2000" b="1" cap="all" dirty="0" smtClean="0"/>
              <a:t> П</a:t>
            </a:r>
            <a:r>
              <a:rPr lang="ru-RU" sz="2000" b="1" dirty="0" smtClean="0"/>
              <a:t>авлович</a:t>
            </a:r>
          </a:p>
          <a:p>
            <a:pPr algn="r"/>
            <a:r>
              <a:rPr lang="ru-RU" sz="2000" b="1" dirty="0" smtClean="0"/>
              <a:t>Ведущий научный сотрудник ИСРО РАО</a:t>
            </a:r>
          </a:p>
          <a:p>
            <a:pPr algn="r"/>
            <a:r>
              <a:rPr lang="ru-RU" sz="2000" b="1" dirty="0" smtClean="0"/>
              <a:t>Д.п.н., </a:t>
            </a:r>
            <a:r>
              <a:rPr lang="ru-RU" sz="2000" b="1" dirty="0" err="1" smtClean="0"/>
              <a:t>к.т.н</a:t>
            </a:r>
            <a:r>
              <a:rPr lang="ru-RU" sz="2000" b="1" dirty="0" smtClean="0"/>
              <a:t>, профессор</a:t>
            </a:r>
            <a:endParaRPr lang="ru-RU" sz="2000" b="1" dirty="0"/>
          </a:p>
          <a:p>
            <a:endParaRPr lang="ru-RU" dirty="0"/>
          </a:p>
        </p:txBody>
      </p:sp>
      <p:pic>
        <p:nvPicPr>
          <p:cNvPr id="1026" name="Picture 2" descr="Inst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88923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_akn_200_4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42852"/>
            <a:ext cx="304285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Таким образом, в связи с тем, что широкомасштабное внедрение ИКТ во все виды человеческой деятельности во многом меняет характер взаимодействия и в сфере образования, </a:t>
            </a:r>
            <a:r>
              <a:rPr lang="ru-RU" b="1" i="1" dirty="0">
                <a:solidFill>
                  <a:srgbClr val="0070C0"/>
                </a:solidFill>
              </a:rPr>
              <a:t>дальнейшее совершенствование образовательной деятельности связано с эффективным использованием </a:t>
            </a:r>
            <a:r>
              <a:rPr lang="ru-RU" b="1" i="1" dirty="0" smtClean="0">
                <a:solidFill>
                  <a:srgbClr val="0070C0"/>
                </a:solidFill>
              </a:rPr>
              <a:t>ИОС </a:t>
            </a:r>
            <a:r>
              <a:rPr lang="ru-RU" b="1" i="1" dirty="0">
                <a:solidFill>
                  <a:srgbClr val="0070C0"/>
                </a:solidFill>
              </a:rPr>
              <a:t>с обязательным </a:t>
            </a:r>
            <a:r>
              <a:rPr lang="ru-RU" b="1" i="1" u="sng" dirty="0">
                <a:solidFill>
                  <a:srgbClr val="0070C0"/>
                </a:solidFill>
              </a:rPr>
              <a:t>противодействием</a:t>
            </a:r>
            <a:r>
              <a:rPr lang="ru-RU" b="1" i="1" dirty="0">
                <a:solidFill>
                  <a:srgbClr val="0070C0"/>
                </a:solidFill>
              </a:rPr>
              <a:t> негативным воздействиям на общественную, корпоративную и личную безопасность, что требует адаптации к постоянному обновлению угроз в сфере информационной безопасности </a:t>
            </a:r>
            <a:r>
              <a:rPr lang="ru-RU" b="1" i="1" dirty="0" smtClean="0">
                <a:solidFill>
                  <a:srgbClr val="0070C0"/>
                </a:solidFill>
              </a:rPr>
              <a:t>личности.</a:t>
            </a:r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ru-RU" dirty="0"/>
              <a:t>Поэтому </a:t>
            </a:r>
            <a:r>
              <a:rPr lang="ru-RU" b="1" dirty="0">
                <a:solidFill>
                  <a:srgbClr val="FF0000"/>
                </a:solidFill>
              </a:rPr>
              <a:t>основы </a:t>
            </a:r>
            <a:r>
              <a:rPr lang="ru-RU" b="1" dirty="0" smtClean="0">
                <a:solidFill>
                  <a:srgbClr val="FF0000"/>
                </a:solidFill>
              </a:rPr>
              <a:t>ИБЛ должны </a:t>
            </a:r>
            <a:r>
              <a:rPr lang="ru-RU" b="1" dirty="0">
                <a:solidFill>
                  <a:srgbClr val="FF0000"/>
                </a:solidFill>
              </a:rPr>
              <a:t>обязательно отражаться в требованиях Федеральных государственных образовательных и Профессиональных стандартов, начиная с первых уровней образовательной системы (дошкольной и школьной), закладываться в основу учебных планов и программ обучения на всех ступенях многоуровневой системы отечественного образования.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Литература (1):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Бешенков С.А, </a:t>
            </a:r>
            <a:r>
              <a:rPr lang="ru-RU" dirty="0" err="1"/>
              <a:t>Ваграменко</a:t>
            </a:r>
            <a:r>
              <a:rPr lang="ru-RU" dirty="0"/>
              <a:t> Я.А., Касторнова В.А. и др. Развитие информатизации образования в школе и педагогическом вузе в условиях обеспечения информационной безопасности личности: коллективная монография. – М.: ФГБНУ «ИУО РАО», 2018. – 107с.</a:t>
            </a:r>
          </a:p>
          <a:p>
            <a:r>
              <a:rPr lang="ru-RU" dirty="0"/>
              <a:t>2. Богатырева Ю.И., Козлов О.А., Поляков В.П., Привалов А.Н. Методическая система непрерывной подготовки педагогических и управленческих кадров в области информационной безопасности: концепция // Теоретические и практические аспекты психологии и педагогики: коллективная монография. Выпуск 17. – Уфа: ООО «</a:t>
            </a:r>
            <a:r>
              <a:rPr lang="ru-RU" dirty="0" err="1"/>
              <a:t>Аэтерна</a:t>
            </a:r>
            <a:r>
              <a:rPr lang="ru-RU" dirty="0"/>
              <a:t>», 2017. С.27-47.</a:t>
            </a:r>
          </a:p>
          <a:p>
            <a:r>
              <a:rPr lang="ru-RU" dirty="0"/>
              <a:t>3. Козлов О.А., Поляков В.П., Информационная безопасность личности: актуальные педагогические аспекты. // Омская гуманитарная академия. Наука о человеке: гуманитарные исследования. № 3 (33). 2018. С.105-112.</a:t>
            </a:r>
          </a:p>
          <a:p>
            <a:r>
              <a:rPr lang="ru-RU" dirty="0"/>
              <a:t>4. Поляков В.П. Информационные и коммуникационные технологии в финансово-экономическом образовании // Человеческий капитал. №2 (38). 2012. С.62-66.</a:t>
            </a:r>
          </a:p>
          <a:p>
            <a:r>
              <a:rPr lang="ru-RU" dirty="0"/>
              <a:t>5. Поляков В.П. О системе обучения основам информационной безопасности // Вестник Финансовой академии. №3. 2006. С.125-136. </a:t>
            </a:r>
          </a:p>
          <a:p>
            <a:r>
              <a:rPr lang="ru-RU" dirty="0"/>
              <a:t>6. Поляков В.П. Информационная безопасность в курсе информатики // </a:t>
            </a:r>
            <a:r>
              <a:rPr lang="ru-RU" dirty="0">
                <a:hlinkClick r:id="rId2"/>
              </a:rPr>
              <a:t>Информатика и образование</a:t>
            </a:r>
            <a:r>
              <a:rPr lang="ru-RU" dirty="0"/>
              <a:t>. 2006. </a:t>
            </a:r>
            <a:r>
              <a:rPr lang="ru-RU" dirty="0">
                <a:hlinkClick r:id="rId3"/>
              </a:rPr>
              <a:t>№10</a:t>
            </a:r>
            <a:r>
              <a:rPr lang="ru-RU" dirty="0"/>
              <a:t>. С. 116-119.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Литература (2):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7. Поляков В.П. Основы проектирования системы обучения информационной безопасности студентов экономических специальностей: монография // – Н.Новгород, ННГАСУ, 2006. – 156с.</a:t>
            </a:r>
          </a:p>
          <a:p>
            <a:pPr>
              <a:buNone/>
            </a:pPr>
            <a:r>
              <a:rPr lang="ru-RU" dirty="0" smtClean="0"/>
              <a:t>8. Поляков В.П. О подготовке педагогов в области информационной безопасности личности // Материалы Семнадцатой открытой Всероссийской конференции «Преподавание информационных технологий в Российской Федерации». Отв. редактор А. В. </a:t>
            </a:r>
            <a:r>
              <a:rPr lang="ru-RU" dirty="0" err="1" smtClean="0"/>
              <a:t>Альминдеров</a:t>
            </a:r>
            <a:r>
              <a:rPr lang="ru-RU" dirty="0" smtClean="0"/>
              <a:t>. – Новосибирск: Новосибирский национальный исследовательский государственный университет, 2019. С. 554-557. </a:t>
            </a:r>
          </a:p>
          <a:p>
            <a:pPr>
              <a:buNone/>
            </a:pPr>
            <a:r>
              <a:rPr lang="ru-RU" dirty="0" smtClean="0"/>
              <a:t>9. Поляков В.П., Романенко Ю.А. Педагогическое сопровождение вопросов информационной безопасности личности в отечественном образовании // Труды Международного симпозиума «Надежность и качество» – Пенза: Пензенский государственный университет. Т. 1. 2018. С. 64-67.</a:t>
            </a:r>
          </a:p>
          <a:p>
            <a:pPr>
              <a:buNone/>
            </a:pPr>
            <a:r>
              <a:rPr lang="ru-RU" dirty="0" smtClean="0"/>
              <a:t>10. Поляков В.П., Романенко Ю.А. Информационная безопасность личности как педагогическая проблема // </a:t>
            </a:r>
            <a:r>
              <a:rPr lang="ru-RU" dirty="0" smtClean="0">
                <a:hlinkClick r:id="rId2"/>
              </a:rPr>
              <a:t>Труды международного симпозиума «Надежность и качество</a:t>
            </a:r>
            <a:r>
              <a:rPr lang="ru-RU" dirty="0" smtClean="0"/>
              <a:t>». – Пенза: Пензенский государственный университет. 2019. Т. 2. С. 145-147.</a:t>
            </a:r>
          </a:p>
          <a:p>
            <a:pPr>
              <a:buNone/>
            </a:pPr>
            <a:r>
              <a:rPr lang="ru-RU" dirty="0" smtClean="0"/>
              <a:t>11. Роберт И.В., Козлов О.А., Мухаметзянов И.Ш. и др. Актуализация содержания предметной области «Информатика основной школы в условиях научно-технического прогресса периода цифровых технологий // Омская гуманитарная академия. Наука о человеке: гуманитарные исследования. </a:t>
            </a:r>
            <a:r>
              <a:rPr lang="ru-RU" dirty="0" smtClean="0">
                <a:hlinkClick r:id="rId3"/>
              </a:rPr>
              <a:t>№3(37)</a:t>
            </a:r>
            <a:r>
              <a:rPr lang="ru-RU" dirty="0" smtClean="0"/>
              <a:t>. 2019. С. 58-72.</a:t>
            </a:r>
          </a:p>
          <a:p>
            <a:pPr>
              <a:buNone/>
            </a:pPr>
            <a:r>
              <a:rPr lang="ru-RU" dirty="0" smtClean="0"/>
              <a:t>12. </a:t>
            </a:r>
            <a:r>
              <a:rPr lang="en-US" dirty="0" smtClean="0"/>
              <a:t>Irena V</a:t>
            </a:r>
            <a:r>
              <a:rPr lang="ru-RU" dirty="0" smtClean="0"/>
              <a:t>. </a:t>
            </a:r>
            <a:r>
              <a:rPr lang="en-US" dirty="0" smtClean="0"/>
              <a:t>Robert</a:t>
            </a:r>
            <a:r>
              <a:rPr lang="ru-RU" dirty="0" smtClean="0"/>
              <a:t>, </a:t>
            </a:r>
            <a:r>
              <a:rPr lang="en-US" dirty="0" smtClean="0"/>
              <a:t>Viktor P</a:t>
            </a:r>
            <a:r>
              <a:rPr lang="ru-RU" dirty="0" smtClean="0"/>
              <a:t>. </a:t>
            </a:r>
            <a:r>
              <a:rPr lang="en-US" dirty="0" err="1" smtClean="0"/>
              <a:t>Polyakov</a:t>
            </a:r>
            <a:r>
              <a:rPr lang="en-US" dirty="0" smtClean="0"/>
              <a:t> and Oleg A</a:t>
            </a:r>
            <a:r>
              <a:rPr lang="ru-RU" dirty="0" smtClean="0"/>
              <a:t>. </a:t>
            </a:r>
            <a:r>
              <a:rPr lang="en-US" dirty="0" err="1" smtClean="0"/>
              <a:t>Kozlov</a:t>
            </a:r>
            <a:r>
              <a:rPr lang="ru-RU" dirty="0" smtClean="0"/>
              <a:t>. </a:t>
            </a:r>
            <a:r>
              <a:rPr lang="en-US" dirty="0" smtClean="0"/>
              <a:t>Information security of the personality of the subjects of the educational process / SHS Web of Conferences 55, 03011 (2018). </a:t>
            </a:r>
            <a:r>
              <a:rPr lang="ru-RU" dirty="0" smtClean="0"/>
              <a:t>Р.</a:t>
            </a:r>
            <a:r>
              <a:rPr lang="en-US" dirty="0" smtClean="0"/>
              <a:t>p.</a:t>
            </a:r>
            <a:r>
              <a:rPr lang="ru-RU" dirty="0" smtClean="0"/>
              <a:t> 1 –9.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dirty="0"/>
              <a:t>В Национальном проекте «Образование», целями которого указаны «обеспечение глобальной конкурентноспособности российского образования, вхождение РФ в число 10 ведущих стран мира по качеству общего образования», а также «воспитание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традиций» ставится задача по созданию к 2024г. </a:t>
            </a:r>
            <a:r>
              <a:rPr lang="ru-RU" i="1" dirty="0"/>
              <a:t>современной и безопасной цифровой образовательной среды</a:t>
            </a:r>
            <a:r>
              <a:rPr lang="ru-RU" dirty="0"/>
              <a:t>, обеспечивающей высокое качество и доступность образования всех видов и уровней.</a:t>
            </a:r>
          </a:p>
          <a:p>
            <a:r>
              <a:rPr lang="en-US" dirty="0">
                <a:hlinkClick r:id="rId2"/>
              </a:rPr>
              <a:t>URL: http://government.ru/rugovclassifier/833/events/</a:t>
            </a:r>
            <a:endParaRPr lang="ru-RU" dirty="0"/>
          </a:p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Национальный проект «Образование» – «…это инициатива, направленная на решение двух ключевых задач. </a:t>
            </a:r>
            <a:r>
              <a:rPr lang="ru-RU" i="1" dirty="0">
                <a:solidFill>
                  <a:srgbClr val="FF0000"/>
                </a:solidFill>
              </a:rPr>
              <a:t>Первая задача </a:t>
            </a:r>
            <a:r>
              <a:rPr lang="ru-RU" dirty="0"/>
              <a:t>– это обеспечение глобальной конкурентоспособности российского образования и вхождение Российской Федерации в число 10 ведущих стран мира по качеству общего образования. </a:t>
            </a:r>
            <a:r>
              <a:rPr lang="ru-RU" i="1" dirty="0">
                <a:solidFill>
                  <a:srgbClr val="FF0000"/>
                </a:solidFill>
              </a:rPr>
              <a:t>Вторая задача </a:t>
            </a:r>
            <a:r>
              <a:rPr lang="ru-RU" dirty="0"/>
              <a:t>– это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 </a:t>
            </a:r>
            <a:endParaRPr lang="ru-RU" dirty="0" smtClean="0"/>
          </a:p>
          <a:p>
            <a:r>
              <a:rPr lang="ru-RU" dirty="0" smtClean="0"/>
              <a:t>Национальный </a:t>
            </a:r>
            <a:r>
              <a:rPr lang="ru-RU" dirty="0"/>
              <a:t>проект предполагает реализацию в период с 01.01.2019г. по 31.12.2024г. </a:t>
            </a:r>
            <a:r>
              <a:rPr lang="ru-RU" b="1" i="1" dirty="0">
                <a:solidFill>
                  <a:srgbClr val="C00000"/>
                </a:solidFill>
              </a:rPr>
              <a:t>четырёх основных направлений развития системы образования</a:t>
            </a:r>
            <a:r>
              <a:rPr lang="ru-RU" i="1" dirty="0"/>
              <a:t>:</a:t>
            </a:r>
            <a:r>
              <a:rPr lang="ru-RU" dirty="0"/>
              <a:t> 1) обновление его (образования) содержания; 2) создание необходимой современной инфраструктуры; 3) подготовка соответствующих профессиональных кадров, их переподготовка и повышение квалификации; 4) создание наиболее эффективных механизмов управления сферой образования.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b="1" smtClean="0"/>
              <a:t>3</a:t>
            </a:fld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Указом Президента РФ от 7 мая 2018 г. № 204 </a:t>
            </a:r>
            <a:r>
              <a:rPr lang="ru-RU" b="1" i="1" dirty="0">
                <a:solidFill>
                  <a:srgbClr val="C00000"/>
                </a:solidFill>
              </a:rPr>
              <a:t>«О национальных целях и стратегических задачах развития Российской Федерации на период до 2024 года» </a:t>
            </a:r>
            <a:r>
              <a:rPr lang="ru-RU" dirty="0"/>
              <a:t>определены цели и стратегические задачи развития РФ, в т.ч. в сфере образования, предписывается «…</a:t>
            </a:r>
            <a:r>
              <a:rPr lang="ru-RU" dirty="0">
                <a:solidFill>
                  <a:srgbClr val="FF0000"/>
                </a:solidFill>
              </a:rPr>
              <a:t>воспитание гармонично развитой и социально ответственной личности </a:t>
            </a:r>
            <a:r>
              <a:rPr lang="ru-RU" dirty="0"/>
              <a:t>на основе духовно-нравственных ценностей народов Российской Федерации, исторических и национально-культурных традиций; …обеспечение глобальной конкурентоспособности российского образования, вхождение Российской Федерации в число 10 ведущих стран мира по качеству общего образования; … </a:t>
            </a:r>
            <a:r>
              <a:rPr lang="ru-RU" dirty="0">
                <a:solidFill>
                  <a:srgbClr val="FF0000"/>
                </a:solidFill>
              </a:rPr>
              <a:t>создание современной и безопасной цифровой образовательной среды</a:t>
            </a:r>
            <a:r>
              <a:rPr lang="ru-RU" dirty="0"/>
              <a:t>, обеспечивающей высокое качество и доступность образования всех видов и уровней».</a:t>
            </a:r>
          </a:p>
          <a:p>
            <a:r>
              <a:rPr lang="en-US" dirty="0"/>
              <a:t>URL:</a:t>
            </a: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base.garant.ru</a:t>
            </a:r>
            <a:r>
              <a:rPr lang="en-US" dirty="0">
                <a:hlinkClick r:id="rId2"/>
              </a:rPr>
              <a:t>/71937200/#ixzz5Wou7jWMQ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настоящее время в Министерстве просвещения Российской Федерации заканчивается обсуждение изменений в Федеральные государственные образовательные стандарты начального общего и основного общего </a:t>
            </a:r>
            <a:r>
              <a:rPr lang="ru-RU" dirty="0" smtClean="0"/>
              <a:t>образования </a:t>
            </a:r>
          </a:p>
          <a:p>
            <a:pPr>
              <a:buNone/>
            </a:pPr>
            <a:r>
              <a:rPr lang="ru-RU" dirty="0" smtClean="0"/>
              <a:t>( </a:t>
            </a:r>
            <a:r>
              <a:rPr lang="en-US" dirty="0" smtClean="0"/>
              <a:t>URL: </a:t>
            </a:r>
            <a:r>
              <a:rPr lang="en-US" dirty="0" smtClean="0">
                <a:hlinkClick r:id="rId2"/>
              </a:rPr>
              <a:t>https://www.preobra.ru/index</a:t>
            </a:r>
            <a:r>
              <a:rPr lang="ru-RU" dirty="0" smtClean="0"/>
              <a:t>)</a:t>
            </a:r>
            <a:r>
              <a:rPr lang="ru-RU" dirty="0" smtClean="0"/>
              <a:t>, </a:t>
            </a:r>
            <a:r>
              <a:rPr lang="ru-RU" dirty="0"/>
              <a:t>в которых закладываются </a:t>
            </a:r>
            <a:r>
              <a:rPr lang="ru-RU" b="1" dirty="0">
                <a:solidFill>
                  <a:srgbClr val="FF0000"/>
                </a:solidFill>
              </a:rPr>
              <a:t>основы формирования личности </a:t>
            </a:r>
            <a:r>
              <a:rPr lang="ru-RU" dirty="0"/>
              <a:t>в условиях формирования современного информационного общества на ближайшие десятилетия.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Отмечается</a:t>
            </a:r>
            <a:r>
              <a:rPr lang="ru-RU" dirty="0"/>
              <a:t>, что </a:t>
            </a:r>
            <a:r>
              <a:rPr lang="ru-RU" b="1" dirty="0">
                <a:solidFill>
                  <a:srgbClr val="0070C0"/>
                </a:solidFill>
              </a:rPr>
              <a:t>«функционирование информационной образовательной среды </a:t>
            </a:r>
            <a:r>
              <a:rPr lang="ru-RU" b="1" dirty="0" smtClean="0">
                <a:solidFill>
                  <a:srgbClr val="0070C0"/>
                </a:solidFill>
              </a:rPr>
              <a:t>(ИОС) должно </a:t>
            </a:r>
            <a:r>
              <a:rPr lang="ru-RU" b="1" dirty="0">
                <a:solidFill>
                  <a:srgbClr val="0070C0"/>
                </a:solidFill>
              </a:rPr>
              <a:t>соответствовать законодательству Российской Федерации, в том числе в области </a:t>
            </a:r>
            <a:r>
              <a:rPr lang="ru-RU" b="1" i="1" dirty="0">
                <a:solidFill>
                  <a:srgbClr val="0070C0"/>
                </a:solidFill>
              </a:rPr>
              <a:t>защиты детей от информации, причиняющей вред их здоровью и развитию</a:t>
            </a:r>
            <a:r>
              <a:rPr lang="ru-RU" b="1" dirty="0">
                <a:solidFill>
                  <a:srgbClr val="0070C0"/>
                </a:solidFill>
              </a:rPr>
              <a:t>». </a:t>
            </a:r>
            <a:r>
              <a:rPr lang="ru-RU" dirty="0"/>
              <a:t>В этом обсуждении активное участие принимает коллектив Лаборатории математического общего образования и информатизации Института стратегии развития образования Российской академии образования.</a:t>
            </a:r>
            <a:r>
              <a:rPr lang="ru-RU" dirty="0" smtClean="0"/>
              <a:t> </a:t>
            </a:r>
            <a:endParaRPr lang="ru-RU" dirty="0"/>
          </a:p>
          <a:p>
            <a:r>
              <a:rPr lang="en-US" dirty="0"/>
              <a:t>URL: (</a:t>
            </a:r>
            <a:r>
              <a:rPr lang="en-US" dirty="0">
                <a:hlinkClick r:id="rId3"/>
              </a:rPr>
              <a:t>http://www.instrao.ru/index.php/nauchnye-podrazdeleniya/185-laboratorii/ 672 -</a:t>
            </a:r>
            <a:r>
              <a:rPr lang="en-US" dirty="0" smtClean="0">
                <a:hlinkClick r:id="rId3"/>
              </a:rPr>
              <a:t>laboratoriya-matematicheskogo-obschego-obrazovaniya-i-informatizacii</a:t>
            </a:r>
            <a:r>
              <a:rPr lang="en-US" dirty="0" smtClean="0"/>
              <a:t>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Для педагогического сообщества актуальными становятся такие задачи эффективного использования информационного образовательного пространства, как: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>
                <a:solidFill>
                  <a:srgbClr val="FF0000"/>
                </a:solidFill>
              </a:rPr>
              <a:t>) повышение эффективности образовательного процесса и повышения качества знаний, умений и навыков обучающихся; 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б) создание условий для профессионального и творческого роста педагогов; 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в) распространение и обобщение педагогического опыта, в т.ч. путем активизации общения в социальных сетях;</a:t>
            </a:r>
          </a:p>
          <a:p>
            <a:pPr>
              <a:buNone/>
            </a:pPr>
            <a:r>
              <a:rPr lang="ru-RU" dirty="0"/>
              <a:t>г</a:t>
            </a:r>
            <a:r>
              <a:rPr lang="ru-RU" b="1" i="1" dirty="0">
                <a:solidFill>
                  <a:srgbClr val="0070C0"/>
                </a:solidFill>
              </a:rPr>
              <a:t>) использование ИКТ для организации и управления самостоятельной работой обучающихся, а также взаимодействия с родителями;</a:t>
            </a:r>
          </a:p>
          <a:p>
            <a:pPr>
              <a:buNone/>
            </a:pPr>
            <a:r>
              <a:rPr lang="ru-RU" b="1" dirty="0" err="1">
                <a:solidFill>
                  <a:srgbClr val="FF0000"/>
                </a:solidFill>
              </a:rPr>
              <a:t>д</a:t>
            </a:r>
            <a:r>
              <a:rPr lang="ru-RU" b="1" dirty="0">
                <a:solidFill>
                  <a:srgbClr val="FF0000"/>
                </a:solidFill>
              </a:rPr>
              <a:t>) активизация проектной деятельности обучающихся и участия в олимпиадах и конкурсах;</a:t>
            </a:r>
          </a:p>
          <a:p>
            <a:pPr>
              <a:buNone/>
            </a:pPr>
            <a:r>
              <a:rPr lang="ru-RU" b="1" i="1" dirty="0">
                <a:solidFill>
                  <a:srgbClr val="0070C0"/>
                </a:solidFill>
              </a:rPr>
              <a:t>е) автоматизация управления деятельностью учебного заведения и документооборота, обеспечивающая оперативность и верификацию учебно-воспитательного процесса.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Для обеспечения </a:t>
            </a:r>
            <a:r>
              <a:rPr lang="ru-RU" sz="2400" b="1" dirty="0" smtClean="0">
                <a:solidFill>
                  <a:srgbClr val="0070C0"/>
                </a:solidFill>
              </a:rPr>
              <a:t>ИБЛ </a:t>
            </a:r>
            <a:r>
              <a:rPr lang="ru-RU" sz="2400" b="1" dirty="0">
                <a:solidFill>
                  <a:srgbClr val="0070C0"/>
                </a:solidFill>
              </a:rPr>
              <a:t>обучающихся в </a:t>
            </a:r>
            <a:r>
              <a:rPr lang="ru-RU" sz="2400" b="1" dirty="0" smtClean="0">
                <a:solidFill>
                  <a:srgbClr val="0070C0"/>
                </a:solidFill>
              </a:rPr>
              <a:t>ИОС, </a:t>
            </a:r>
            <a:r>
              <a:rPr lang="ru-RU" sz="2400" b="1" dirty="0">
                <a:solidFill>
                  <a:srgbClr val="0070C0"/>
                </a:solidFill>
              </a:rPr>
              <a:t>и с учетом возрастных особенностей обучающихся, важную роль должны играть рекомендации педагогов родительскому </a:t>
            </a:r>
            <a:r>
              <a:rPr lang="ru-RU" sz="2400" b="1" dirty="0" smtClean="0">
                <a:solidFill>
                  <a:srgbClr val="0070C0"/>
                </a:solidFill>
              </a:rPr>
              <a:t>сообществу</a:t>
            </a:r>
            <a:r>
              <a:rPr lang="ru-RU" sz="2400" b="1" i="1" dirty="0" smtClean="0">
                <a:solidFill>
                  <a:srgbClr val="0070C0"/>
                </a:solidFill>
              </a:rPr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i="1" dirty="0">
                <a:solidFill>
                  <a:srgbClr val="0070C0"/>
                </a:solidFill>
              </a:rPr>
              <a:t>а) создать список домашних правил посещения сети Интернет при участии детей и подростков, и требовать безусловного его выполнения; </a:t>
            </a:r>
          </a:p>
          <a:p>
            <a:pPr>
              <a:buNone/>
            </a:pPr>
            <a:r>
              <a:rPr lang="ru-RU" sz="3600" b="1" dirty="0">
                <a:solidFill>
                  <a:srgbClr val="FF0000"/>
                </a:solidFill>
              </a:rPr>
              <a:t>б) иметь возможность и уметь пользоваться средствами контроля контента, регулярно знакомиться с сайтами, посещаемыми детьми;</a:t>
            </a:r>
          </a:p>
          <a:p>
            <a:pPr>
              <a:buNone/>
            </a:pPr>
            <a:r>
              <a:rPr lang="ru-RU" sz="3600" b="1" dirty="0">
                <a:solidFill>
                  <a:srgbClr val="00B050"/>
                </a:solidFill>
              </a:rPr>
              <a:t>в) использовать средства блокировки нежелательного контента;</a:t>
            </a:r>
          </a:p>
          <a:p>
            <a:pPr>
              <a:buNone/>
            </a:pPr>
            <a:r>
              <a:rPr lang="ru-RU" sz="3600" b="1" i="1" dirty="0">
                <a:solidFill>
                  <a:srgbClr val="0070C0"/>
                </a:solidFill>
              </a:rPr>
              <a:t>г) знать друзей ребёнка по интернету, чтобы исключить случаи мистификации и буллинга, оказывать психологическую помощь при буллинге;</a:t>
            </a:r>
          </a:p>
          <a:p>
            <a:pPr>
              <a:buNone/>
            </a:pPr>
            <a:r>
              <a:rPr lang="ru-RU" sz="3600" b="1" dirty="0" err="1"/>
              <a:t>д</a:t>
            </a:r>
            <a:r>
              <a:rPr lang="ru-RU" sz="3600" b="1" dirty="0"/>
              <a:t>) </a:t>
            </a:r>
            <a:r>
              <a:rPr lang="ru-RU" sz="3600" b="1" dirty="0">
                <a:solidFill>
                  <a:srgbClr val="FF0000"/>
                </a:solidFill>
              </a:rPr>
              <a:t>научить подростка сообщать о любых угрозах или тревогах, связанных с Интернетом, никогда не выдавать личную информацию средствами электронной почты, уметь распознавать спам и не отвечать на нежелательные письма;</a:t>
            </a:r>
          </a:p>
          <a:p>
            <a:pPr>
              <a:buNone/>
            </a:pPr>
            <a:r>
              <a:rPr lang="ru-RU" sz="3600" b="1" dirty="0">
                <a:solidFill>
                  <a:srgbClr val="00B050"/>
                </a:solidFill>
              </a:rPr>
              <a:t>е) объяснить ребенку, что ни в коем случае нельзя использовать сеть для хулиганства, буллинга или других противоправных действий, в т.ч. и с отсылкой к соответствующим запретительным документам (поводом для уголовной статьи может стать репост или лайк провокационных записей в интернете);</a:t>
            </a:r>
          </a:p>
          <a:p>
            <a:pPr>
              <a:buNone/>
            </a:pPr>
            <a:r>
              <a:rPr lang="ru-RU" sz="3600" b="1" dirty="0">
                <a:solidFill>
                  <a:srgbClr val="FF0000"/>
                </a:solidFill>
              </a:rPr>
              <a:t>ж) приучить ребенка не загружать программы без родительского разрешения и контроля, чтобы не загрузить случайно вирусы или другое нежелательное </a:t>
            </a:r>
            <a:r>
              <a:rPr lang="ru-RU" sz="3600" b="1" dirty="0" smtClean="0">
                <a:solidFill>
                  <a:srgbClr val="FF0000"/>
                </a:solidFill>
              </a:rPr>
              <a:t>ПО.</a:t>
            </a:r>
            <a:endParaRPr lang="ru-RU" sz="3600" b="1" dirty="0">
              <a:solidFill>
                <a:srgbClr val="FF0000"/>
              </a:solidFill>
            </a:endParaRPr>
          </a:p>
          <a:p>
            <a:endParaRPr lang="ru-RU" sz="2500" b="1" i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 целью реализации требований </a:t>
            </a:r>
            <a:r>
              <a:rPr lang="ru-RU" b="1" dirty="0">
                <a:solidFill>
                  <a:srgbClr val="FF0000"/>
                </a:solidFill>
              </a:rPr>
              <a:t>Указа Президента РФ от 7 мая 2018 г. № 204 </a:t>
            </a:r>
            <a:r>
              <a:rPr lang="ru-RU" dirty="0"/>
              <a:t>ставится задача по созданию </a:t>
            </a:r>
            <a:r>
              <a:rPr lang="ru-RU" b="1" i="1" dirty="0">
                <a:solidFill>
                  <a:srgbClr val="0070C0"/>
                </a:solidFill>
              </a:rPr>
              <a:t>к 2024 году современной и безопасной цифровой образовательной среды, обеспечивающей высокое качество и доступность образования всех видов и уровней</a:t>
            </a:r>
            <a:r>
              <a:rPr lang="ru-RU" dirty="0"/>
              <a:t>, для чего требуется обновление примерных образовательных программ по предметной области </a:t>
            </a:r>
            <a:r>
              <a:rPr lang="ru-RU" b="1" dirty="0"/>
              <a:t>«Основы безопасности и жизнедеятельности» </a:t>
            </a:r>
            <a:r>
              <a:rPr lang="ru-RU" dirty="0"/>
              <a:t>в части включения вопросов «</a:t>
            </a:r>
            <a:r>
              <a:rPr lang="ru-RU" b="1" dirty="0" err="1">
                <a:solidFill>
                  <a:srgbClr val="FF0000"/>
                </a:solidFill>
              </a:rPr>
              <a:t>кибербезопасности</a:t>
            </a:r>
            <a:r>
              <a:rPr lang="ru-RU" dirty="0"/>
              <a:t>» и «</a:t>
            </a:r>
            <a:r>
              <a:rPr lang="ru-RU" dirty="0" err="1"/>
              <a:t>к</a:t>
            </a:r>
            <a:r>
              <a:rPr lang="ru-RU" b="1" dirty="0" err="1">
                <a:solidFill>
                  <a:srgbClr val="FF0000"/>
                </a:solidFill>
              </a:rPr>
              <a:t>ибергигиены</a:t>
            </a:r>
            <a:r>
              <a:rPr lang="ru-RU" dirty="0"/>
              <a:t>», что позволит обеспечить защищенность детей в сети Интернет от </a:t>
            </a:r>
            <a:r>
              <a:rPr lang="ru-RU" i="1" dirty="0" err="1"/>
              <a:t>девиантных</a:t>
            </a:r>
            <a:r>
              <a:rPr lang="ru-RU" dirty="0"/>
              <a:t> (идущих вразрез с моральными устоями общества) и </a:t>
            </a:r>
            <a:r>
              <a:rPr lang="ru-RU" i="1" dirty="0" err="1"/>
              <a:t>деликвентных</a:t>
            </a:r>
            <a:r>
              <a:rPr lang="ru-RU" dirty="0"/>
              <a:t> (антиобщественных противоправных деяний индивида) влияний, а также </a:t>
            </a:r>
            <a:r>
              <a:rPr lang="ru-RU" b="1" dirty="0">
                <a:solidFill>
                  <a:srgbClr val="FF0000"/>
                </a:solidFill>
              </a:rPr>
              <a:t>создание инструмента, обеспечивающего безопасное использование обучающимися сети Интернет, сохраняя собственную идентичность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URL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http://www.garant.ru/products/ipo/prime/doc/71837200/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Проектом </a:t>
            </a:r>
            <a:r>
              <a:rPr lang="ru-RU" dirty="0"/>
              <a:t>ФГОС начального образования предусматривается </a:t>
            </a:r>
            <a:r>
              <a:rPr lang="ru-RU" b="1" i="1" dirty="0">
                <a:solidFill>
                  <a:srgbClr val="FF0000"/>
                </a:solidFill>
              </a:rPr>
              <a:t>«…соблюдение общих требований безопасной работы в Интернет»), </a:t>
            </a:r>
            <a:r>
              <a:rPr lang="ru-RU" dirty="0"/>
              <a:t>а проектами ФГОС основного общего образования, которые активно обсуждаются в педагогическом сообществе предусматривается формирование у обучающихся </a:t>
            </a:r>
            <a:r>
              <a:rPr lang="ru-RU" b="1" i="1" dirty="0">
                <a:solidFill>
                  <a:srgbClr val="FF0000"/>
                </a:solidFill>
              </a:rPr>
              <a:t>«…необходимости самозащиты от информации, причиняющей вред здоровью и психическому развитию, в том числе, в </a:t>
            </a:r>
            <a:r>
              <a:rPr lang="ru-RU" b="1" i="1" dirty="0" err="1">
                <a:solidFill>
                  <a:srgbClr val="FF0000"/>
                </a:solidFill>
              </a:rPr>
              <a:t>Интернет-среде</a:t>
            </a:r>
            <a:r>
              <a:rPr lang="ru-RU" dirty="0"/>
              <a:t>» а также </a:t>
            </a:r>
            <a:r>
              <a:rPr lang="ru-RU" dirty="0">
                <a:solidFill>
                  <a:srgbClr val="00B050"/>
                </a:solidFill>
              </a:rPr>
              <a:t>«…формирование и развитие компетенций обучающихся в области использования ИКТ на уровне общего пользования, включая владение информационно-коммуникационными технологиями, поиском, анализом и передачей информации, презентацией выполненных работ, основами информационной безопасности, умением безопасного использования средств ИКТ и сети Интернет</a:t>
            </a:r>
            <a:r>
              <a:rPr lang="ru-RU" dirty="0"/>
              <a:t>», и «</a:t>
            </a:r>
            <a:r>
              <a:rPr lang="ru-RU" dirty="0">
                <a:solidFill>
                  <a:srgbClr val="0070C0"/>
                </a:solidFill>
              </a:rPr>
              <a:t>необходимости самозащиты от информации, причиняющей вред здоровью и психическому развитию, в том числе, в </a:t>
            </a:r>
            <a:r>
              <a:rPr lang="ru-RU" dirty="0" err="1">
                <a:solidFill>
                  <a:srgbClr val="0070C0"/>
                </a:solidFill>
              </a:rPr>
              <a:t>Интернет-среде</a:t>
            </a:r>
            <a:r>
              <a:rPr lang="ru-RU" dirty="0"/>
              <a:t>».</a:t>
            </a:r>
          </a:p>
          <a:p>
            <a:r>
              <a:rPr lang="en-US" dirty="0"/>
              <a:t>URL: </a:t>
            </a:r>
            <a:r>
              <a:rPr lang="en-US" dirty="0">
                <a:hlinkClick r:id="rId2"/>
              </a:rPr>
              <a:t>http://www.consultant.ru/law/hotdocs/53238.html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5B716-6E87-465E-A570-1D4C616EF615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1448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Юбилейная Международная научно-практическая конференция (19.12.2019г.)  «Теория и практика информатизации образования: внедрение результатов и перспективы развития»</vt:lpstr>
      <vt:lpstr>Слайд 2</vt:lpstr>
      <vt:lpstr>Слайд 3</vt:lpstr>
      <vt:lpstr>Слайд 4</vt:lpstr>
      <vt:lpstr>Слайд 5</vt:lpstr>
      <vt:lpstr>Для педагогического сообщества актуальными становятся такие задачи эффективного использования информационного образовательного пространства, как:</vt:lpstr>
      <vt:lpstr>Для обеспечения ИБЛ обучающихся в ИОС, и с учетом возрастных особенностей обучающихся, важную роль должны играть рекомендации педагогов родительскому сообществу:</vt:lpstr>
      <vt:lpstr>Слайд 8</vt:lpstr>
      <vt:lpstr>Слайд 9</vt:lpstr>
      <vt:lpstr>Слайд 10</vt:lpstr>
      <vt:lpstr>Литература (1):</vt:lpstr>
      <vt:lpstr>Литература (2):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Профессор</dc:creator>
  <cp:lastModifiedBy>Профессор</cp:lastModifiedBy>
  <cp:revision>23</cp:revision>
  <dcterms:created xsi:type="dcterms:W3CDTF">2019-12-18T15:56:05Z</dcterms:created>
  <dcterms:modified xsi:type="dcterms:W3CDTF">2019-12-18T16:48:09Z</dcterms:modified>
</cp:coreProperties>
</file>